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4.xml" ContentType="application/vnd.openxmlformats-officedocument.theme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>
  <p:sldMasterIdLst>
    <p:sldMasterId id="2147483661" r:id="rId1"/>
    <p:sldMasterId id="2147483662" r:id="rId2"/>
    <p:sldMasterId id="2147483663" r:id="rId3"/>
    <p:sldMasterId id="2147483666" r:id="rId4"/>
    <p:sldMasterId id="2147483667" r:id="rId5"/>
  </p:sldMasterIdLst>
  <p:notesMasterIdLst>
    <p:notesMasterId r:id="rId54"/>
  </p:notesMasterIdLst>
  <p:sldIdLst>
    <p:sldId id="312" r:id="rId6"/>
    <p:sldId id="256" r:id="rId7"/>
    <p:sldId id="257" r:id="rId8"/>
    <p:sldId id="258" r:id="rId9"/>
    <p:sldId id="291" r:id="rId10"/>
    <p:sldId id="260" r:id="rId11"/>
    <p:sldId id="292" r:id="rId12"/>
    <p:sldId id="293" r:id="rId13"/>
    <p:sldId id="294" r:id="rId14"/>
    <p:sldId id="268" r:id="rId15"/>
    <p:sldId id="295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96" r:id="rId36"/>
    <p:sldId id="297" r:id="rId37"/>
    <p:sldId id="298" r:id="rId38"/>
    <p:sldId id="299" r:id="rId39"/>
    <p:sldId id="300" r:id="rId40"/>
    <p:sldId id="301" r:id="rId41"/>
    <p:sldId id="302" r:id="rId42"/>
    <p:sldId id="303" r:id="rId43"/>
    <p:sldId id="304" r:id="rId44"/>
    <p:sldId id="305" r:id="rId45"/>
    <p:sldId id="306" r:id="rId46"/>
    <p:sldId id="307" r:id="rId47"/>
    <p:sldId id="308" r:id="rId48"/>
    <p:sldId id="309" r:id="rId49"/>
    <p:sldId id="310" r:id="rId50"/>
    <p:sldId id="311" r:id="rId51"/>
    <p:sldId id="289" r:id="rId52"/>
    <p:sldId id="290" r:id="rId53"/>
  </p:sldIdLst>
  <p:sldSz cx="9898063" cy="6850063"/>
  <p:notesSz cx="9940925" cy="6807200"/>
  <p:defaultTextStyle>
    <a:defPPr algn="l" rtl="0" eaLnBrk="0" latinLnBrk="0" hangingPunct="0">
      <a:defRPr kumimoji="1" lang="ko-KR" altLang="en-US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7">
          <p15:clr>
            <a:srgbClr val="A4A3A4"/>
          </p15:clr>
        </p15:guide>
        <p15:guide id="2" pos="311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42">
          <p15:clr>
            <a:srgbClr val="A4A3A4"/>
          </p15:clr>
        </p15:guide>
        <p15:guide id="2" pos="3129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srgbClr val="FF0000">
        <a:alpha val="100000"/>
      </a:srgbClr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>
    <p:restoredLeft sz="12579"/>
    <p:restoredTop sz="90000"/>
  </p:normalViewPr>
  <p:slideViewPr>
    <p:cSldViewPr>
      <p:cViewPr varScale="1">
        <p:scale>
          <a:sx n="104" d="100"/>
          <a:sy n="104" d="100"/>
        </p:scale>
        <p:origin x="1752" y="102"/>
      </p:cViewPr>
      <p:guideLst>
        <p:guide orient="horz" pos="2157"/>
        <p:guide pos="3117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Objects="1">
      <p:cViewPr varScale="1">
        <p:scale>
          <a:sx n="100" d="100"/>
          <a:sy n="100" d="100"/>
        </p:scale>
        <p:origin x="0" y="0"/>
      </p:cViewPr>
      <p:guideLst>
        <p:guide orient="horz" pos="2142"/>
        <p:guide pos="3129"/>
      </p:guideLst>
    </p:cSldViewPr>
  </p:notesViewPr>
  <p:gridSpacing cx="72027" cy="72027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presProps" Target="presProps.xml"/><Relationship Id="rId7" Type="http://schemas.openxmlformats.org/officeDocument/2006/relationships/slide" Target="slides/slide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viewProps" Target="viewProps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theme" Target="theme/theme1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7616" cy="340325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630736" y="0"/>
            <a:ext cx="4307616" cy="340325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2023-05-21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126372" y="510488"/>
            <a:ext cx="3687908" cy="255244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94065" y="3233093"/>
            <a:ext cx="7952522" cy="3062931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465006"/>
            <a:ext cx="4307616" cy="340325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630736" y="6465006"/>
            <a:ext cx="4307616" cy="340325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051692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2657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125788" y="511175"/>
            <a:ext cx="3687762" cy="2551113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88358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399" y="2130425"/>
            <a:ext cx="10363199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799" y="3886200"/>
            <a:ext cx="853439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1">
              <a:rPr lang="ko-KR" altLang="en-US" smtClean="0"/>
              <a:pPr/>
              <a:t>2023-05-21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-12314" y="2130425"/>
            <a:ext cx="121920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2023-05-21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99" y="274638"/>
            <a:ext cx="10972799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"/>
          </p:nvPr>
        </p:nvSpPr>
        <p:spPr>
          <a:xfrm>
            <a:off x="2859322" y="2196090"/>
            <a:ext cx="6475199" cy="3240000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ko-KR" altLang="en-US" smtClean="0"/>
              <a:t>첫째 목차</a:t>
            </a:r>
            <a:endParaRPr lang="ko-KR" altLang="en-US"/>
          </a:p>
          <a:p>
            <a:pPr lvl="0"/>
            <a:r>
              <a:rPr lang="ko-KR" altLang="en-US" smtClean="0"/>
              <a:t>둘째 목차</a:t>
            </a:r>
            <a:endParaRPr lang="ko-KR" altLang="en-US"/>
          </a:p>
          <a:p>
            <a:pPr lvl="0"/>
            <a:r>
              <a:rPr lang="ko-KR" altLang="en-US" smtClean="0"/>
              <a:t>셋째 목차</a:t>
            </a:r>
            <a:endParaRPr lang="ko-KR" altLang="en-US"/>
          </a:p>
          <a:p>
            <a:pPr lvl="0"/>
            <a:r>
              <a:rPr lang="ko-KR" altLang="en-US" smtClean="0"/>
              <a:t>넷째 목차</a:t>
            </a:r>
            <a:endParaRPr lang="ko-KR" altLang="en-US"/>
          </a:p>
          <a:p>
            <a:pPr lvl="0"/>
            <a:r>
              <a:rPr lang="ko-KR" altLang="en-US" smtClean="0"/>
              <a:t>다섯째 목차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2023-05-21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199" y="274638"/>
            <a:ext cx="2743199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본문 개체 틀 2"/>
          <p:cNvSpPr>
            <a:spLocks noGrp="1"/>
          </p:cNvSpPr>
          <p:nvPr>
            <p:ph type="body" orient="vert" idx="1"/>
          </p:nvPr>
        </p:nvSpPr>
        <p:spPr>
          <a:xfrm>
            <a:off x="609599" y="274638"/>
            <a:ext cx="8026399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2023-05-21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399" y="2130425"/>
            <a:ext cx="10363199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799" y="3886200"/>
            <a:ext cx="853439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1">
              <a:rPr lang="ko-KR" altLang="en-US" smtClean="0"/>
              <a:pPr/>
              <a:t>2023-05-21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2023-05-21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2023-05-21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3" y="4406900"/>
            <a:ext cx="10363199" cy="1362075"/>
          </a:xfrm>
        </p:spPr>
        <p:txBody>
          <a:bodyPr anchor="t"/>
          <a:lstStyle>
            <a:lvl1pPr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3" y="2906713"/>
            <a:ext cx="10363198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2023-05-21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2023-05-21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2023-05-21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표 개체 틀 2"/>
          <p:cNvSpPr>
            <a:spLocks noGrp="1"/>
          </p:cNvSpPr>
          <p:nvPr>
            <p:ph type="tbl" sz="quarter" idx="1"/>
          </p:nvPr>
        </p:nvSpPr>
        <p:spPr>
          <a:xfrm>
            <a:off x="608037" y="1643063"/>
            <a:ext cx="10972799" cy="4525200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ko-KR" altLang="en-US" smtClean="0"/>
              <a:t>표를 추가하려면 아이콘을 클릭하십시오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2023-05-21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2023-05-21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6738016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199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199" cy="4114800"/>
          </a:xfrm>
        </p:spPr>
        <p:txBody>
          <a:bodyPr>
            <a:normAutofit/>
          </a:bodyPr>
          <a:lstStyle/>
          <a:p>
            <a:pPr lvl="0"/>
            <a:r>
              <a:rPr lang="ko-KR" altLang="en-US" smtClean="0"/>
              <a:t>그림을 추가하려면 아이콘을 클릭하십시오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199" cy="804862"/>
          </a:xfrm>
        </p:spPr>
        <p:txBody>
          <a:bodyPr/>
          <a:lstStyle>
            <a:lvl1pPr>
              <a:defRPr sz="1411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10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2023-05-21</a:t>
            </a:fld>
            <a:endParaRPr lang="ko-KR" altLang="en-US"/>
          </a:p>
        </p:txBody>
      </p:sp>
      <p:sp>
        <p:nvSpPr>
          <p:cNvPr id="11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2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-12314" y="2130425"/>
            <a:ext cx="121920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2023-05-21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99" y="274638"/>
            <a:ext cx="10972799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"/>
          </p:nvPr>
        </p:nvSpPr>
        <p:spPr>
          <a:xfrm>
            <a:off x="2859322" y="2196090"/>
            <a:ext cx="6475199" cy="3240000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ko-KR" altLang="en-US" smtClean="0"/>
              <a:t>첫째 목차</a:t>
            </a:r>
            <a:endParaRPr lang="ko-KR" altLang="en-US"/>
          </a:p>
          <a:p>
            <a:pPr lvl="0"/>
            <a:r>
              <a:rPr lang="ko-KR" altLang="en-US" smtClean="0"/>
              <a:t>둘째 목차</a:t>
            </a:r>
            <a:endParaRPr lang="ko-KR" altLang="en-US"/>
          </a:p>
          <a:p>
            <a:pPr lvl="0"/>
            <a:r>
              <a:rPr lang="ko-KR" altLang="en-US" smtClean="0"/>
              <a:t>셋째 목차</a:t>
            </a:r>
            <a:endParaRPr lang="ko-KR" altLang="en-US"/>
          </a:p>
          <a:p>
            <a:pPr lvl="0"/>
            <a:r>
              <a:rPr lang="ko-KR" altLang="en-US" smtClean="0"/>
              <a:t>넷째 목차</a:t>
            </a:r>
            <a:endParaRPr lang="ko-KR" altLang="en-US"/>
          </a:p>
          <a:p>
            <a:pPr lvl="0"/>
            <a:r>
              <a:rPr lang="ko-KR" altLang="en-US" smtClean="0"/>
              <a:t>다섯째 목차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2023-05-21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199" y="274638"/>
            <a:ext cx="2743199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본문 개체 틀 2"/>
          <p:cNvSpPr>
            <a:spLocks noGrp="1"/>
          </p:cNvSpPr>
          <p:nvPr>
            <p:ph type="body" orient="vert" idx="1"/>
          </p:nvPr>
        </p:nvSpPr>
        <p:spPr>
          <a:xfrm>
            <a:off x="609599" y="274638"/>
            <a:ext cx="8026399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2023-05-21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399" y="2130425"/>
            <a:ext cx="10363199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799" y="3886200"/>
            <a:ext cx="853439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1">
              <a:rPr lang="ko-KR" altLang="en-US" smtClean="0"/>
              <a:pPr/>
              <a:t>2023-05-21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2023-05-21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2023-05-21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3" y="4406900"/>
            <a:ext cx="10363199" cy="1362075"/>
          </a:xfrm>
        </p:spPr>
        <p:txBody>
          <a:bodyPr anchor="t"/>
          <a:lstStyle>
            <a:lvl1pPr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3" y="2906713"/>
            <a:ext cx="10363198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2023-05-21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2023-05-21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2023-05-21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2023-05-21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표 개체 틀 2"/>
          <p:cNvSpPr>
            <a:spLocks noGrp="1"/>
          </p:cNvSpPr>
          <p:nvPr>
            <p:ph type="tbl" sz="quarter" idx="1"/>
          </p:nvPr>
        </p:nvSpPr>
        <p:spPr>
          <a:xfrm>
            <a:off x="608037" y="1643063"/>
            <a:ext cx="10972799" cy="4525200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ko-KR" altLang="en-US" smtClean="0"/>
              <a:t>표를 추가하려면 아이콘을 클릭하십시오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2023-05-21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2623939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199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199" cy="4114800"/>
          </a:xfrm>
        </p:spPr>
        <p:txBody>
          <a:bodyPr>
            <a:normAutofit/>
          </a:bodyPr>
          <a:lstStyle/>
          <a:p>
            <a:pPr lvl="0"/>
            <a:r>
              <a:rPr lang="ko-KR" altLang="en-US" smtClean="0"/>
              <a:t>그림을 추가하려면 아이콘을 클릭하십시오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199" cy="804862"/>
          </a:xfrm>
        </p:spPr>
        <p:txBody>
          <a:bodyPr/>
          <a:lstStyle>
            <a:lvl1pPr>
              <a:defRPr sz="1411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10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2023-05-21</a:t>
            </a:fld>
            <a:endParaRPr lang="ko-KR" altLang="en-US"/>
          </a:p>
        </p:txBody>
      </p:sp>
      <p:sp>
        <p:nvSpPr>
          <p:cNvPr id="11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2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-12314" y="2130425"/>
            <a:ext cx="121920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2023-05-21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99" y="274638"/>
            <a:ext cx="10972799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"/>
          </p:nvPr>
        </p:nvSpPr>
        <p:spPr>
          <a:xfrm>
            <a:off x="2859322" y="2196090"/>
            <a:ext cx="6475199" cy="3240000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ko-KR" altLang="en-US" smtClean="0"/>
              <a:t>첫째 목차</a:t>
            </a:r>
            <a:endParaRPr lang="ko-KR" altLang="en-US"/>
          </a:p>
          <a:p>
            <a:pPr lvl="0"/>
            <a:r>
              <a:rPr lang="ko-KR" altLang="en-US" smtClean="0"/>
              <a:t>둘째 목차</a:t>
            </a:r>
            <a:endParaRPr lang="ko-KR" altLang="en-US"/>
          </a:p>
          <a:p>
            <a:pPr lvl="0"/>
            <a:r>
              <a:rPr lang="ko-KR" altLang="en-US" smtClean="0"/>
              <a:t>셋째 목차</a:t>
            </a:r>
            <a:endParaRPr lang="ko-KR" altLang="en-US"/>
          </a:p>
          <a:p>
            <a:pPr lvl="0"/>
            <a:r>
              <a:rPr lang="ko-KR" altLang="en-US" smtClean="0"/>
              <a:t>넷째 목차</a:t>
            </a:r>
            <a:endParaRPr lang="ko-KR" altLang="en-US"/>
          </a:p>
          <a:p>
            <a:pPr lvl="0"/>
            <a:r>
              <a:rPr lang="ko-KR" altLang="en-US" smtClean="0"/>
              <a:t>다섯째 목차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2023-05-21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199" y="274638"/>
            <a:ext cx="2743199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본문 개체 틀 2"/>
          <p:cNvSpPr>
            <a:spLocks noGrp="1"/>
          </p:cNvSpPr>
          <p:nvPr>
            <p:ph type="body" orient="vert" idx="1"/>
          </p:nvPr>
        </p:nvSpPr>
        <p:spPr>
          <a:xfrm>
            <a:off x="609599" y="274638"/>
            <a:ext cx="8026399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2023-05-21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213" y="274566"/>
            <a:ext cx="8913779" cy="1142808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94892" y="1598432"/>
            <a:ext cx="4371558" cy="2193574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31416" y="1598432"/>
            <a:ext cx="4371558" cy="2193574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half" idx="3"/>
          </p:nvPr>
        </p:nvSpPr>
        <p:spPr>
          <a:xfrm>
            <a:off x="493624" y="3979819"/>
            <a:ext cx="4371558" cy="2193574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half" idx="4"/>
          </p:nvPr>
        </p:nvSpPr>
        <p:spPr>
          <a:xfrm>
            <a:off x="5030148" y="3979819"/>
            <a:ext cx="4371558" cy="2193574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10" name="날짜 개체 틀 3"/>
          <p:cNvSpPr>
            <a:spLocks noGrp="1"/>
          </p:cNvSpPr>
          <p:nvPr>
            <p:ph type="dt" sz="half" idx="10"/>
          </p:nvPr>
        </p:nvSpPr>
        <p:spPr>
          <a:xfrm>
            <a:off x="495213" y="6244082"/>
            <a:ext cx="2310957" cy="476179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t">
            <a:noAutofit/>
          </a:bodyPr>
          <a:lstStyle>
            <a:lvl1pPr marL="0" lvl="0" indent="0" algn="l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en-US" altLang="ko-KR" sz="1400" b="0" i="0" u="none" baseline="0">
                <a:solidFill>
                  <a:srgbClr val="000000">
                    <a:alpha val="100000"/>
                  </a:srgbClr>
                </a:solidFill>
                <a:latin typeface="굴림"/>
                <a:ea typeface="굴림"/>
              </a:defRPr>
            </a:lvl1pPr>
          </a:lstStyle>
          <a:p>
            <a:pPr marL="0" lvl="0" indent="0" algn="l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2732D36C-67C4-484E-9C37-BE8B5CA18F69}" type="datetime1">
              <a:rPr kumimoji="1" lang="en-US" altLang="ko-KR" sz="1400" b="0" i="0" u="none" baseline="0">
                <a:solidFill>
                  <a:srgbClr val="000000">
                    <a:alpha val="100000"/>
                  </a:srgbClr>
                </a:solidFill>
                <a:latin typeface="굴림"/>
                <a:ea typeface="굴림"/>
                <a:cs typeface="+mn-cs"/>
              </a:rPr>
              <a:pPr marL="0" lvl="0" indent="0" algn="l" rtl="0" eaLnBrk="0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5/21/2023</a:t>
            </a:fld>
            <a:endParaRPr kumimoji="1" lang="en-US" altLang="ko-KR" sz="1400" b="0" i="0" u="none" baseline="0">
              <a:solidFill>
                <a:srgbClr val="000000">
                  <a:alpha val="100000"/>
                </a:srgbClr>
              </a:solidFill>
              <a:latin typeface="굴림"/>
              <a:ea typeface="굴림"/>
              <a:cs typeface="+mn-cs"/>
            </a:endParaRPr>
          </a:p>
        </p:txBody>
      </p:sp>
      <p:sp>
        <p:nvSpPr>
          <p:cNvPr id="11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383937" y="6244082"/>
            <a:ext cx="3136330" cy="476179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t">
            <a:noAutofit/>
          </a:bodyPr>
          <a:lstStyle>
            <a:lvl1pPr marL="0" lvl="0" indent="0" algn="ctr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en-US" altLang="ko-KR" sz="1400" b="0" i="0" u="none" baseline="0">
                <a:solidFill>
                  <a:srgbClr val="000000">
                    <a:alpha val="100000"/>
                  </a:srgbClr>
                </a:solidFill>
                <a:latin typeface="굴림"/>
                <a:ea typeface="굴림"/>
              </a:defRPr>
            </a:lvl1pPr>
          </a:lstStyle>
          <a:p>
            <a:pPr marL="0" lvl="0" indent="0" algn="ctr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1" lang="ko-KR" altLang="en-US" sz="1400" b="0" i="0" u="none" baseline="0">
              <a:solidFill>
                <a:srgbClr val="000000">
                  <a:alpha val="100000"/>
                </a:srgbClr>
              </a:solidFill>
              <a:latin typeface="굴림"/>
              <a:ea typeface="굴림"/>
              <a:cs typeface="+mn-cs"/>
            </a:endParaRPr>
          </a:p>
        </p:txBody>
      </p:sp>
      <p:sp>
        <p:nvSpPr>
          <p:cNvPr id="12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7097979" y="6244082"/>
            <a:ext cx="2311012" cy="476179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t">
            <a:noAutofit/>
          </a:bodyPr>
          <a:lstStyle>
            <a:lvl1pPr marL="0" lvl="0" indent="0" algn="r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en-US" altLang="ko-KR" sz="1400" b="0" i="0" u="none" baseline="0">
                <a:solidFill>
                  <a:srgbClr val="000000">
                    <a:alpha val="100000"/>
                  </a:srgbClr>
                </a:solidFill>
                <a:latin typeface="돋움"/>
                <a:ea typeface="굴림"/>
              </a:defRPr>
            </a:lvl1pPr>
          </a:lstStyle>
          <a:p>
            <a:pPr marL="0" lvl="0" indent="0" algn="r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0F9C0B69-7F32-4AFE-B743-7ABB41F902BE}" type="slidenum">
              <a:rPr kumimoji="1" lang="en-US" altLang="ko-KR" sz="1400" b="0" i="0" u="none" baseline="0">
                <a:solidFill>
                  <a:srgbClr val="000000">
                    <a:alpha val="100000"/>
                  </a:srgbClr>
                </a:solidFill>
                <a:latin typeface="돋움"/>
                <a:ea typeface="굴림"/>
                <a:cs typeface="+mn-cs"/>
              </a:rPr>
              <a:pPr marL="0" lvl="0" indent="0" algn="r" rtl="0" eaLnBrk="0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‹#›</a:t>
            </a:fld>
            <a:endParaRPr kumimoji="1" lang="en-US" altLang="ko-KR" sz="1400" b="0" i="0" u="none" baseline="0">
              <a:solidFill>
                <a:srgbClr val="000000">
                  <a:alpha val="100000"/>
                </a:srgbClr>
              </a:solidFill>
              <a:latin typeface="돋움"/>
              <a:ea typeface="굴림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97414236"/>
      </p:ext>
    </p:extLst>
  </p:cSld>
  <p:clrMapOvr>
    <a:masterClrMapping/>
  </p:clrMapOvr>
  <p:transition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399" y="2130425"/>
            <a:ext cx="10363199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799" y="3886200"/>
            <a:ext cx="853439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1">
              <a:rPr lang="ko-KR" altLang="en-US" smtClean="0"/>
              <a:pPr/>
              <a:t>2023-05-21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2023-05-21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3" y="4406900"/>
            <a:ext cx="10363199" cy="1362075"/>
          </a:xfrm>
        </p:spPr>
        <p:txBody>
          <a:bodyPr anchor="t"/>
          <a:lstStyle>
            <a:lvl1pPr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3" y="2906713"/>
            <a:ext cx="10363198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2023-05-21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2023-05-21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3" y="4406900"/>
            <a:ext cx="10363199" cy="1362075"/>
          </a:xfrm>
        </p:spPr>
        <p:txBody>
          <a:bodyPr anchor="t"/>
          <a:lstStyle>
            <a:lvl1pPr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3" y="2906713"/>
            <a:ext cx="10363198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2023-05-21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2023-05-21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2023-05-21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표 개체 틀 2"/>
          <p:cNvSpPr>
            <a:spLocks noGrp="1"/>
          </p:cNvSpPr>
          <p:nvPr>
            <p:ph type="tbl" sz="quarter" idx="1"/>
          </p:nvPr>
        </p:nvSpPr>
        <p:spPr>
          <a:xfrm>
            <a:off x="608037" y="1643063"/>
            <a:ext cx="10972799" cy="4525200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ko-KR" altLang="en-US" smtClean="0"/>
              <a:t>표를 추가하려면 아이콘을 클릭하십시오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2023-05-21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94892" y="1598432"/>
            <a:ext cx="4371558" cy="219357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31416" y="1598432"/>
            <a:ext cx="4371558" cy="219357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내용 개체 틀 4"/>
          <p:cNvSpPr>
            <a:spLocks noGrp="1"/>
          </p:cNvSpPr>
          <p:nvPr>
            <p:ph sz="half" idx="3"/>
          </p:nvPr>
        </p:nvSpPr>
        <p:spPr>
          <a:xfrm>
            <a:off x="493624" y="3979819"/>
            <a:ext cx="4371558" cy="219357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내용 개체 틀 5"/>
          <p:cNvSpPr>
            <a:spLocks noGrp="1"/>
          </p:cNvSpPr>
          <p:nvPr>
            <p:ph sz="half" idx="4"/>
          </p:nvPr>
        </p:nvSpPr>
        <p:spPr>
          <a:xfrm>
            <a:off x="5030148" y="3979819"/>
            <a:ext cx="4371558" cy="219357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10" name="날짜 개체 틀 3"/>
          <p:cNvSpPr>
            <a:spLocks noGrp="1"/>
          </p:cNvSpPr>
          <p:nvPr>
            <p:ph type="dt" sz="half" idx="10"/>
          </p:nvPr>
        </p:nvSpPr>
        <p:spPr/>
        <p:txBody>
          <a:bodyPr vert="horz" wrap="square" lIns="91440" tIns="45720" rIns="91440" bIns="45720" anchor="t">
            <a:noAutofit/>
          </a:bodyPr>
          <a:lstStyle>
            <a:lvl1pPr marL="0" lvl="0" indent="0" algn="l" defTabSz="1028836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ko-KR" altLang="en-US" sz="1400" b="0" i="0" u="none" baseline="0">
                <a:solidFill>
                  <a:srgbClr val="000000">
                    <a:alpha val="100000"/>
                  </a:srgbClr>
                </a:solidFill>
                <a:latin typeface="굴림"/>
                <a:ea typeface="굴림"/>
              </a:defRPr>
            </a:lvl1pPr>
          </a:lstStyle>
          <a:p>
            <a:pPr marL="0" lvl="0" indent="0" algn="l" defTabSz="1028836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872905AB-8CCB-4861-92FD-2BD66FCD8714}" type="datetime1">
              <a:rPr kumimoji="1" lang="ko-KR" altLang="en-US" sz="1400" b="0" i="0" u="none" baseline="0">
                <a:solidFill>
                  <a:srgbClr val="000000">
                    <a:alpha val="100000"/>
                  </a:srgbClr>
                </a:solidFill>
                <a:latin typeface="굴림"/>
                <a:ea typeface="굴림"/>
              </a:rPr>
              <a:pPr marL="0" lvl="0" indent="0" algn="l" defTabSz="1028836" rtl="0" eaLnBrk="0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</a:pPr>
              <a:t>2023-05-21</a:t>
            </a:fld>
            <a:endParaRPr kumimoji="1" lang="ko-KR" altLang="en-US" sz="1400" b="0" i="0" u="none" baseline="0">
              <a:solidFill>
                <a:srgbClr val="000000">
                  <a:alpha val="100000"/>
                </a:srgbClr>
              </a:solidFill>
              <a:latin typeface="굴림"/>
              <a:ea typeface="굴림"/>
            </a:endParaRPr>
          </a:p>
        </p:txBody>
      </p:sp>
      <p:sp>
        <p:nvSpPr>
          <p:cNvPr id="11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vert="horz" wrap="square" lIns="91440" tIns="45720" rIns="91440" bIns="45720" anchor="t">
            <a:noAutofit/>
          </a:bodyPr>
          <a:lstStyle>
            <a:lvl1pPr marL="0" lvl="0" indent="0" algn="ctr" defTabSz="1028836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ko-KR" altLang="en-US" sz="1400" b="0" i="0" u="none" baseline="0">
                <a:solidFill>
                  <a:srgbClr val="000000">
                    <a:alpha val="100000"/>
                  </a:srgbClr>
                </a:solidFill>
                <a:latin typeface="굴림"/>
                <a:ea typeface="굴림"/>
              </a:defRPr>
            </a:lvl1pPr>
          </a:lstStyle>
          <a:p>
            <a:pPr marL="0" lvl="0" indent="0" algn="ctr" defTabSz="1028836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kumimoji="1" lang="ko-KR" altLang="en-US" sz="1400" b="0" i="0" u="none" baseline="0">
              <a:solidFill>
                <a:srgbClr val="000000">
                  <a:alpha val="100000"/>
                </a:srgbClr>
              </a:solidFill>
              <a:latin typeface="굴림"/>
              <a:ea typeface="굴림"/>
            </a:endParaRPr>
          </a:p>
        </p:txBody>
      </p:sp>
      <p:sp>
        <p:nvSpPr>
          <p:cNvPr id="12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vert="horz" wrap="square" lIns="91440" tIns="45720" rIns="91440" bIns="45720" anchor="t">
            <a:noAutofit/>
          </a:bodyPr>
          <a:lstStyle>
            <a:lvl1pPr marL="0" lvl="0" indent="0" algn="r" defTabSz="1028836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en-US" altLang="ko-KR" sz="1400" b="0" i="0" u="none" baseline="0">
                <a:solidFill>
                  <a:srgbClr val="000000">
                    <a:alpha val="100000"/>
                  </a:srgbClr>
                </a:solidFill>
                <a:latin typeface="돋움"/>
                <a:ea typeface="굴림"/>
              </a:defRPr>
            </a:lvl1pPr>
          </a:lstStyle>
          <a:p>
            <a:pPr marL="0" lvl="0" indent="0" algn="r" defTabSz="1028836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69214F8B-7E96-43BC-8004-794385533AC2}" type="slidenum">
              <a:rPr kumimoji="1" lang="en-US" altLang="ko-KR" sz="1400" b="0" i="0" u="none" baseline="0">
                <a:solidFill>
                  <a:srgbClr val="000000">
                    <a:alpha val="100000"/>
                  </a:srgbClr>
                </a:solidFill>
                <a:latin typeface="돋움"/>
                <a:ea typeface="굴림"/>
              </a:rPr>
              <a:pPr marL="0" lvl="0" indent="0" algn="r" defTabSz="1028836" rtl="0" eaLnBrk="0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</a:pPr>
              <a:t>‹#›</a:t>
            </a:fld>
            <a:endParaRPr kumimoji="1" lang="en-US" altLang="ko-KR" sz="1400" b="0" i="0" u="none" baseline="0">
              <a:solidFill>
                <a:srgbClr val="000000">
                  <a:alpha val="100000"/>
                </a:srgbClr>
              </a:solidFill>
              <a:latin typeface="돋움"/>
              <a:ea typeface="굴림"/>
            </a:endParaRPr>
          </a:p>
        </p:txBody>
      </p:sp>
    </p:spTree>
    <p:extLst>
      <p:ext uri="{BB962C8B-B14F-4D97-AF65-F5344CB8AC3E}">
        <p14:creationId xmlns:p14="http://schemas.microsoft.com/office/powerpoint/2010/main" val="10271513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199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199" cy="4114800"/>
          </a:xfrm>
        </p:spPr>
        <p:txBody>
          <a:bodyPr>
            <a:normAutofit/>
          </a:bodyPr>
          <a:lstStyle/>
          <a:p>
            <a:pPr lvl="0"/>
            <a:r>
              <a:rPr lang="ko-KR" altLang="en-US" smtClean="0"/>
              <a:t>그림을 추가하려면 아이콘을 클릭하십시오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199" cy="804862"/>
          </a:xfrm>
        </p:spPr>
        <p:txBody>
          <a:bodyPr/>
          <a:lstStyle>
            <a:lvl1pPr>
              <a:defRPr sz="1411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10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2023-05-21</a:t>
            </a:fld>
            <a:endParaRPr lang="ko-KR" altLang="en-US"/>
          </a:p>
        </p:txBody>
      </p:sp>
      <p:sp>
        <p:nvSpPr>
          <p:cNvPr id="11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2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-12314" y="2130425"/>
            <a:ext cx="121920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2023-05-21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99" y="274638"/>
            <a:ext cx="10972799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"/>
          </p:nvPr>
        </p:nvSpPr>
        <p:spPr>
          <a:xfrm>
            <a:off x="2859322" y="2196090"/>
            <a:ext cx="6475199" cy="3240000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ko-KR" altLang="en-US" smtClean="0"/>
              <a:t>첫째 목차</a:t>
            </a:r>
            <a:endParaRPr lang="ko-KR" altLang="en-US"/>
          </a:p>
          <a:p>
            <a:pPr lvl="0"/>
            <a:r>
              <a:rPr lang="ko-KR" altLang="en-US" smtClean="0"/>
              <a:t>둘째 목차</a:t>
            </a:r>
            <a:endParaRPr lang="ko-KR" altLang="en-US"/>
          </a:p>
          <a:p>
            <a:pPr lvl="0"/>
            <a:r>
              <a:rPr lang="ko-KR" altLang="en-US" smtClean="0"/>
              <a:t>셋째 목차</a:t>
            </a:r>
            <a:endParaRPr lang="ko-KR" altLang="en-US"/>
          </a:p>
          <a:p>
            <a:pPr lvl="0"/>
            <a:r>
              <a:rPr lang="ko-KR" altLang="en-US" smtClean="0"/>
              <a:t>넷째 목차</a:t>
            </a:r>
            <a:endParaRPr lang="ko-KR" altLang="en-US"/>
          </a:p>
          <a:p>
            <a:pPr lvl="0"/>
            <a:r>
              <a:rPr lang="ko-KR" altLang="en-US" smtClean="0"/>
              <a:t>다섯째 목차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2023-05-21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199" y="274638"/>
            <a:ext cx="2743199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본문 개체 틀 2"/>
          <p:cNvSpPr>
            <a:spLocks noGrp="1"/>
          </p:cNvSpPr>
          <p:nvPr>
            <p:ph type="body" orient="vert" idx="1"/>
          </p:nvPr>
        </p:nvSpPr>
        <p:spPr>
          <a:xfrm>
            <a:off x="609599" y="274638"/>
            <a:ext cx="8026399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2023-05-21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2023-05-21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399" y="2130425"/>
            <a:ext cx="10363199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799" y="3886200"/>
            <a:ext cx="853439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1">
              <a:rPr lang="ko-KR" altLang="en-US" smtClean="0"/>
              <a:pPr/>
              <a:t>2023-05-21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2023-05-21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2023-05-21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3" y="4406900"/>
            <a:ext cx="10363199" cy="1362075"/>
          </a:xfrm>
        </p:spPr>
        <p:txBody>
          <a:bodyPr anchor="t"/>
          <a:lstStyle>
            <a:lvl1pPr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3" y="2906713"/>
            <a:ext cx="10363198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2023-05-21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2023-05-21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2023-05-21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표 개체 틀 2"/>
          <p:cNvSpPr>
            <a:spLocks noGrp="1"/>
          </p:cNvSpPr>
          <p:nvPr>
            <p:ph type="tbl" sz="quarter" idx="1"/>
          </p:nvPr>
        </p:nvSpPr>
        <p:spPr>
          <a:xfrm>
            <a:off x="608037" y="1643063"/>
            <a:ext cx="10972799" cy="4525200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ko-KR" altLang="en-US" smtClean="0"/>
              <a:t>표를 추가하려면 아이콘을 클릭하십시오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2023-05-21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94892" y="1598432"/>
            <a:ext cx="4371558" cy="219357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31416" y="1598432"/>
            <a:ext cx="4371558" cy="219357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내용 개체 틀 4"/>
          <p:cNvSpPr>
            <a:spLocks noGrp="1"/>
          </p:cNvSpPr>
          <p:nvPr>
            <p:ph sz="half" idx="3"/>
          </p:nvPr>
        </p:nvSpPr>
        <p:spPr>
          <a:xfrm>
            <a:off x="493624" y="3979819"/>
            <a:ext cx="4371558" cy="219357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내용 개체 틀 5"/>
          <p:cNvSpPr>
            <a:spLocks noGrp="1"/>
          </p:cNvSpPr>
          <p:nvPr>
            <p:ph sz="half" idx="4"/>
          </p:nvPr>
        </p:nvSpPr>
        <p:spPr>
          <a:xfrm>
            <a:off x="5030148" y="3979819"/>
            <a:ext cx="4371558" cy="219357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10" name="날짜 개체 틀 3"/>
          <p:cNvSpPr>
            <a:spLocks noGrp="1"/>
          </p:cNvSpPr>
          <p:nvPr>
            <p:ph type="dt" sz="half" idx="10"/>
          </p:nvPr>
        </p:nvSpPr>
        <p:spPr/>
        <p:txBody>
          <a:bodyPr vert="horz" wrap="square" lIns="91440" tIns="45720" rIns="91440" bIns="45720" anchor="t">
            <a:noAutofit/>
          </a:bodyPr>
          <a:lstStyle>
            <a:lvl1pPr marL="0" lvl="0" indent="0" algn="l" defTabSz="1028836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ko-KR" altLang="en-US" sz="1400" b="0" i="0" u="none" baseline="0">
                <a:solidFill>
                  <a:srgbClr val="000000">
                    <a:alpha val="100000"/>
                  </a:srgbClr>
                </a:solidFill>
                <a:latin typeface="굴림"/>
                <a:ea typeface="굴림"/>
              </a:defRPr>
            </a:lvl1pPr>
          </a:lstStyle>
          <a:p>
            <a:pPr marL="0" lvl="0" indent="0" algn="l" defTabSz="1028836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F8B829CB-8203-4518-8A21-F722205FC649}" type="datetime1">
              <a:rPr kumimoji="1" lang="ko-KR" altLang="en-US" sz="1400" b="0" i="0" u="none" baseline="0">
                <a:solidFill>
                  <a:srgbClr val="000000">
                    <a:alpha val="100000"/>
                  </a:srgbClr>
                </a:solidFill>
                <a:latin typeface="굴림"/>
                <a:ea typeface="굴림"/>
              </a:rPr>
              <a:pPr marL="0" lvl="0" indent="0" algn="l" defTabSz="1028836" rtl="0" eaLnBrk="0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</a:pPr>
              <a:t>2023-05-21</a:t>
            </a:fld>
            <a:endParaRPr kumimoji="1" lang="ko-KR" altLang="en-US" sz="1400" b="0" i="0" u="none" baseline="0">
              <a:solidFill>
                <a:srgbClr val="000000">
                  <a:alpha val="100000"/>
                </a:srgbClr>
              </a:solidFill>
              <a:latin typeface="굴림"/>
              <a:ea typeface="굴림"/>
            </a:endParaRPr>
          </a:p>
        </p:txBody>
      </p:sp>
      <p:sp>
        <p:nvSpPr>
          <p:cNvPr id="11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vert="horz" wrap="square" lIns="91440" tIns="45720" rIns="91440" bIns="45720" anchor="t">
            <a:noAutofit/>
          </a:bodyPr>
          <a:lstStyle>
            <a:lvl1pPr marL="0" lvl="0" indent="0" algn="ctr" defTabSz="1028836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ko-KR" altLang="en-US" sz="1400" b="0" i="0" u="none" baseline="0">
                <a:solidFill>
                  <a:srgbClr val="000000">
                    <a:alpha val="100000"/>
                  </a:srgbClr>
                </a:solidFill>
                <a:latin typeface="굴림"/>
                <a:ea typeface="굴림"/>
              </a:defRPr>
            </a:lvl1pPr>
          </a:lstStyle>
          <a:p>
            <a:pPr marL="0" lvl="0" indent="0" algn="ctr" defTabSz="1028836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kumimoji="1" lang="ko-KR" altLang="en-US" sz="1400" b="0" i="0" u="none" baseline="0">
              <a:solidFill>
                <a:srgbClr val="000000">
                  <a:alpha val="100000"/>
                </a:srgbClr>
              </a:solidFill>
              <a:latin typeface="굴림"/>
              <a:ea typeface="굴림"/>
            </a:endParaRPr>
          </a:p>
        </p:txBody>
      </p:sp>
      <p:sp>
        <p:nvSpPr>
          <p:cNvPr id="12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vert="horz" wrap="square" lIns="91440" tIns="45720" rIns="91440" bIns="45720" anchor="t">
            <a:noAutofit/>
          </a:bodyPr>
          <a:lstStyle>
            <a:lvl1pPr marL="0" lvl="0" indent="0" algn="r" defTabSz="1028836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en-US" altLang="ko-KR" sz="1400" b="0" i="0" u="none" baseline="0">
                <a:solidFill>
                  <a:srgbClr val="000000">
                    <a:alpha val="100000"/>
                  </a:srgbClr>
                </a:solidFill>
                <a:latin typeface="돋움"/>
                <a:ea typeface="굴림"/>
              </a:defRPr>
            </a:lvl1pPr>
          </a:lstStyle>
          <a:p>
            <a:pPr marL="0" lvl="0" indent="0" algn="r" defTabSz="1028836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60BC0073-6A76-4ED5-979F-FB5B5F1C2C32}" type="slidenum">
              <a:rPr kumimoji="1" lang="en-US" altLang="ko-KR" sz="1400" b="0" i="0" u="none" baseline="0">
                <a:solidFill>
                  <a:srgbClr val="000000">
                    <a:alpha val="100000"/>
                  </a:srgbClr>
                </a:solidFill>
                <a:latin typeface="돋움"/>
                <a:ea typeface="굴림"/>
              </a:rPr>
              <a:pPr marL="0" lvl="0" indent="0" algn="r" defTabSz="1028836" rtl="0" eaLnBrk="0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</a:pPr>
              <a:t>‹#›</a:t>
            </a:fld>
            <a:endParaRPr kumimoji="1" lang="en-US" altLang="ko-KR" sz="1400" b="0" i="0" u="none" baseline="0">
              <a:solidFill>
                <a:srgbClr val="000000">
                  <a:alpha val="100000"/>
                </a:srgbClr>
              </a:solidFill>
              <a:latin typeface="돋움"/>
              <a:ea typeface="굴림"/>
            </a:endParaRPr>
          </a:p>
        </p:txBody>
      </p:sp>
    </p:spTree>
    <p:extLst>
      <p:ext uri="{BB962C8B-B14F-4D97-AF65-F5344CB8AC3E}">
        <p14:creationId xmlns:p14="http://schemas.microsoft.com/office/powerpoint/2010/main" val="327997548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199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199" cy="4114800"/>
          </a:xfrm>
        </p:spPr>
        <p:txBody>
          <a:bodyPr>
            <a:normAutofit/>
          </a:bodyPr>
          <a:lstStyle/>
          <a:p>
            <a:pPr lvl="0"/>
            <a:r>
              <a:rPr lang="ko-KR" altLang="en-US" smtClean="0"/>
              <a:t>그림을 추가하려면 아이콘을 클릭하십시오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199" cy="804862"/>
          </a:xfrm>
        </p:spPr>
        <p:txBody>
          <a:bodyPr/>
          <a:lstStyle>
            <a:lvl1pPr>
              <a:defRPr sz="1411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10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2023-05-21</a:t>
            </a:fld>
            <a:endParaRPr lang="ko-KR" altLang="en-US"/>
          </a:p>
        </p:txBody>
      </p:sp>
      <p:sp>
        <p:nvSpPr>
          <p:cNvPr id="11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2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-12314" y="2130425"/>
            <a:ext cx="121920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2023-05-21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2023-05-21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99" y="274638"/>
            <a:ext cx="10972799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"/>
          </p:nvPr>
        </p:nvSpPr>
        <p:spPr>
          <a:xfrm>
            <a:off x="2859322" y="2196090"/>
            <a:ext cx="6475199" cy="3240000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ko-KR" altLang="en-US" smtClean="0"/>
              <a:t>첫째 목차</a:t>
            </a:r>
            <a:endParaRPr lang="ko-KR" altLang="en-US"/>
          </a:p>
          <a:p>
            <a:pPr lvl="0"/>
            <a:r>
              <a:rPr lang="ko-KR" altLang="en-US" smtClean="0"/>
              <a:t>둘째 목차</a:t>
            </a:r>
            <a:endParaRPr lang="ko-KR" altLang="en-US"/>
          </a:p>
          <a:p>
            <a:pPr lvl="0"/>
            <a:r>
              <a:rPr lang="ko-KR" altLang="en-US" smtClean="0"/>
              <a:t>셋째 목차</a:t>
            </a:r>
            <a:endParaRPr lang="ko-KR" altLang="en-US"/>
          </a:p>
          <a:p>
            <a:pPr lvl="0"/>
            <a:r>
              <a:rPr lang="ko-KR" altLang="en-US" smtClean="0"/>
              <a:t>넷째 목차</a:t>
            </a:r>
            <a:endParaRPr lang="ko-KR" altLang="en-US"/>
          </a:p>
          <a:p>
            <a:pPr lvl="0"/>
            <a:r>
              <a:rPr lang="ko-KR" altLang="en-US" smtClean="0"/>
              <a:t>다섯째 목차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2023-05-21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199" y="274638"/>
            <a:ext cx="2743199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본문 개체 틀 2"/>
          <p:cNvSpPr>
            <a:spLocks noGrp="1"/>
          </p:cNvSpPr>
          <p:nvPr>
            <p:ph type="body" orient="vert" idx="1"/>
          </p:nvPr>
        </p:nvSpPr>
        <p:spPr>
          <a:xfrm>
            <a:off x="609599" y="274638"/>
            <a:ext cx="8026399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2023-05-21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표 개체 틀 2"/>
          <p:cNvSpPr>
            <a:spLocks noGrp="1"/>
          </p:cNvSpPr>
          <p:nvPr>
            <p:ph type="tbl" sz="quarter" idx="1"/>
          </p:nvPr>
        </p:nvSpPr>
        <p:spPr>
          <a:xfrm>
            <a:off x="608037" y="1643063"/>
            <a:ext cx="10972799" cy="4525200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ko-KR" altLang="en-US" smtClean="0"/>
              <a:t>표를 추가하려면 아이콘을 클릭하십시오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2023-05-21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94892" y="1598432"/>
            <a:ext cx="4371558" cy="219357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31416" y="1598432"/>
            <a:ext cx="4371558" cy="219357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내용 개체 틀 4"/>
          <p:cNvSpPr>
            <a:spLocks noGrp="1"/>
          </p:cNvSpPr>
          <p:nvPr>
            <p:ph sz="half" idx="3"/>
          </p:nvPr>
        </p:nvSpPr>
        <p:spPr>
          <a:xfrm>
            <a:off x="493624" y="3979819"/>
            <a:ext cx="4371558" cy="219357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내용 개체 틀 5"/>
          <p:cNvSpPr>
            <a:spLocks noGrp="1"/>
          </p:cNvSpPr>
          <p:nvPr>
            <p:ph sz="half" idx="4"/>
          </p:nvPr>
        </p:nvSpPr>
        <p:spPr>
          <a:xfrm>
            <a:off x="5030148" y="3979819"/>
            <a:ext cx="4371558" cy="219357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10" name="날짜 개체 틀 3"/>
          <p:cNvSpPr>
            <a:spLocks noGrp="1"/>
          </p:cNvSpPr>
          <p:nvPr>
            <p:ph type="dt" sz="half" idx="10"/>
          </p:nvPr>
        </p:nvSpPr>
        <p:spPr/>
        <p:txBody>
          <a:bodyPr vert="horz" lIns="91440" tIns="45720" rIns="91440" bIns="45720" anchor="t">
            <a:noAutofit/>
          </a:bodyPr>
          <a:lstStyle>
            <a:lvl1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 kumimoji="1" lang="ko-KR" altLang="en-US" sz="1200" b="0" i="0" u="none" baseline="0">
                <a:solidFill>
                  <a:schemeClr val="tx1"/>
                </a:solidFill>
                <a:latin typeface="굴림"/>
                <a:ea typeface="굴림"/>
              </a:defRPr>
            </a:lvl1pPr>
          </a:lstStyle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</a:pPr>
            <a:fld id="{F3B3D64C-323B-42D0-A86A-44921F964BCB}" type="datetime1">
              <a:rPr kumimoji="1" lang="ko-KR" altLang="en-US" sz="1200" b="0" i="0" u="none" baseline="0">
                <a:solidFill>
                  <a:schemeClr val="tx1"/>
                </a:solidFill>
                <a:latin typeface="굴림"/>
                <a:ea typeface="굴림"/>
              </a:rPr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</a:pPr>
              <a:t>2023-05-21</a:t>
            </a:fld>
            <a:endParaRPr kumimoji="1" lang="ko-KR" altLang="en-US" sz="1200" b="0" i="0" u="none" baseline="0">
              <a:solidFill>
                <a:schemeClr val="tx1"/>
              </a:solidFill>
              <a:latin typeface="굴림"/>
              <a:ea typeface="굴림"/>
            </a:endParaRPr>
          </a:p>
        </p:txBody>
      </p:sp>
      <p:sp>
        <p:nvSpPr>
          <p:cNvPr id="11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vert="horz" lIns="91440" tIns="45720" rIns="91440" bIns="45720" anchor="t">
            <a:noAutofit/>
          </a:bodyPr>
          <a:lstStyle>
            <a:lvl1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 kumimoji="1" lang="ko-KR" altLang="en-US" sz="1200" b="0" i="0" u="none" baseline="0">
                <a:solidFill>
                  <a:schemeClr val="tx1"/>
                </a:solidFill>
                <a:latin typeface="굴림"/>
                <a:ea typeface="굴림"/>
              </a:defRPr>
            </a:lvl1pPr>
          </a:lstStyle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</a:pPr>
            <a:endParaRPr kumimoji="1" lang="ko-KR" altLang="en-US" sz="1200" b="0" i="0" u="none" baseline="0">
              <a:solidFill>
                <a:schemeClr val="tx1"/>
              </a:solidFill>
              <a:latin typeface="굴림"/>
              <a:ea typeface="굴림"/>
            </a:endParaRPr>
          </a:p>
        </p:txBody>
      </p:sp>
      <p:sp>
        <p:nvSpPr>
          <p:cNvPr id="12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anchor="t">
            <a:noAutofit/>
          </a:bodyPr>
          <a:lstStyle>
            <a:lvl1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 kumimoji="1" lang="en-US" altLang="ko-KR" sz="1200" b="0" i="0" u="none" baseline="0">
                <a:solidFill>
                  <a:schemeClr val="tx1"/>
                </a:solidFill>
                <a:latin typeface="굴림"/>
                <a:ea typeface="굴림"/>
              </a:defRPr>
            </a:lvl1pPr>
          </a:lstStyle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</a:pPr>
            <a:fld id="{DF4CA2BE-1233-4BB0-ABBC-6A520FDDCE48}" type="slidenum">
              <a:rPr kumimoji="1" lang="en-US" altLang="ko-KR" sz="1200" b="0" i="0" u="none" baseline="0">
                <a:solidFill>
                  <a:schemeClr val="tx1"/>
                </a:solidFill>
                <a:latin typeface="굴림"/>
                <a:ea typeface="굴림"/>
              </a:rPr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</a:pPr>
              <a:t>‹#›</a:t>
            </a:fld>
            <a:endParaRPr kumimoji="1" lang="en-US" altLang="ko-KR" sz="1200" b="0" i="0" u="none" baseline="0">
              <a:solidFill>
                <a:schemeClr val="tx1"/>
              </a:solidFill>
              <a:latin typeface="굴림"/>
              <a:ea typeface="굴림"/>
            </a:endParaRPr>
          </a:p>
        </p:txBody>
      </p:sp>
    </p:spTree>
    <p:extLst>
      <p:ext uri="{BB962C8B-B14F-4D97-AF65-F5344CB8AC3E}">
        <p14:creationId xmlns:p14="http://schemas.microsoft.com/office/powerpoint/2010/main" val="27705879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199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199" cy="4114800"/>
          </a:xfrm>
        </p:spPr>
        <p:txBody>
          <a:bodyPr>
            <a:normAutofit/>
          </a:bodyPr>
          <a:lstStyle/>
          <a:p>
            <a:pPr lvl="0"/>
            <a:r>
              <a:rPr lang="ko-KR" altLang="en-US" smtClean="0"/>
              <a:t>그림을 추가하려면 아이콘을 클릭하십시오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199" cy="804862"/>
          </a:xfrm>
        </p:spPr>
        <p:txBody>
          <a:bodyPr/>
          <a:lstStyle>
            <a:lvl1pPr>
              <a:defRPr sz="1411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10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2023-05-21</a:t>
            </a:fld>
            <a:endParaRPr lang="ko-KR" altLang="en-US"/>
          </a:p>
        </p:txBody>
      </p:sp>
      <p:sp>
        <p:nvSpPr>
          <p:cNvPr id="11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2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7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5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49.xml"/><Relationship Id="rId2" Type="http://schemas.openxmlformats.org/officeDocument/2006/relationships/slideLayout" Target="../slideLayouts/slideLayout39.xml"/><Relationship Id="rId1" Type="http://schemas.openxmlformats.org/officeDocument/2006/relationships/slideLayout" Target="../slideLayouts/slideLayout38.xml"/><Relationship Id="rId6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6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7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6.xml"/><Relationship Id="rId12" Type="http://schemas.openxmlformats.org/officeDocument/2006/relationships/slideLayout" Target="../slideLayouts/slideLayout61.xml"/><Relationship Id="rId2" Type="http://schemas.openxmlformats.org/officeDocument/2006/relationships/slideLayout" Target="../slideLayouts/slideLayout51.xml"/><Relationship Id="rId1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5.xml"/><Relationship Id="rId11" Type="http://schemas.openxmlformats.org/officeDocument/2006/relationships/slideLayout" Target="../slideLayouts/slideLayout60.xml"/><Relationship Id="rId5" Type="http://schemas.openxmlformats.org/officeDocument/2006/relationships/slideLayout" Target="../slideLayouts/slideLayout54.xml"/><Relationship Id="rId10" Type="http://schemas.openxmlformats.org/officeDocument/2006/relationships/slideLayout" Target="../slideLayouts/slideLayout59.xml"/><Relationship Id="rId4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52" name="직선 연결선 2051"/>
          <p:cNvCxnSpPr/>
          <p:nvPr/>
        </p:nvCxnSpPr>
        <p:spPr>
          <a:xfrm>
            <a:off x="0" y="547569"/>
            <a:ext cx="9901023" cy="0"/>
          </a:xfrm>
          <a:prstGeom prst="line">
            <a:avLst/>
          </a:prstGeom>
          <a:noFill/>
          <a:ln w="19145" cap="flat" cmpd="sng" algn="ctr">
            <a:solidFill>
              <a:srgbClr val="FF0000">
                <a:alpha val="76080"/>
              </a:srgbClr>
            </a:solidFill>
            <a:prstDash val="solid"/>
            <a:round/>
            <a:headEnd w="med" len="med"/>
            <a:tailEnd w="med" len="med"/>
          </a:ln>
        </p:spPr>
      </p:cxnSp>
      <p:cxnSp>
        <p:nvCxnSpPr>
          <p:cNvPr id="2053" name="직선 연결선 2052"/>
          <p:cNvCxnSpPr/>
          <p:nvPr/>
        </p:nvCxnSpPr>
        <p:spPr>
          <a:xfrm>
            <a:off x="0" y="6520268"/>
            <a:ext cx="9901023" cy="0"/>
          </a:xfrm>
          <a:prstGeom prst="line">
            <a:avLst/>
          </a:prstGeom>
          <a:noFill/>
          <a:ln w="9544" cap="flat" cmpd="sng" algn="ctr">
            <a:solidFill>
              <a:srgbClr val="808080">
                <a:alpha val="100000"/>
              </a:srgbClr>
            </a:solidFill>
            <a:prstDash val="solid"/>
            <a:round/>
            <a:headEnd w="med" len="med"/>
            <a:tailEnd w="med" len="med"/>
          </a:ln>
        </p:spPr>
      </p:cxnSp>
      <p:sp>
        <p:nvSpPr>
          <p:cNvPr id="2054" name="TextBox 2053"/>
          <p:cNvSpPr txBox="1"/>
          <p:nvPr/>
        </p:nvSpPr>
        <p:spPr>
          <a:xfrm>
            <a:off x="79370" y="6550409"/>
            <a:ext cx="1898020" cy="246044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000" b="1" i="0" u="none" baseline="0" dirty="0">
                <a:solidFill>
                  <a:srgbClr val="808080">
                    <a:alpha val="100000"/>
                  </a:srgbClr>
                </a:solidFill>
                <a:latin typeface="돋움"/>
                <a:ea typeface="돋움"/>
              </a:rPr>
              <a:t>문의는 </a:t>
            </a:r>
            <a:r>
              <a:rPr kumimoji="1" lang="en-US" altLang="ko-KR" sz="1000" b="1" i="0" u="none" baseline="0" dirty="0" smtClean="0">
                <a:solidFill>
                  <a:srgbClr val="808080">
                    <a:alpha val="100000"/>
                  </a:srgbClr>
                </a:solidFill>
                <a:latin typeface="돋움"/>
                <a:ea typeface="돋움"/>
              </a:rPr>
              <a:t>dlddld4495naver.com</a:t>
            </a:r>
            <a:endParaRPr kumimoji="1" lang="en-US" altLang="ko-KR" sz="1000" b="1" i="0" u="none" baseline="0" dirty="0">
              <a:solidFill>
                <a:srgbClr val="808080">
                  <a:alpha val="100000"/>
                </a:srgbClr>
              </a:solidFill>
              <a:latin typeface="돋움"/>
              <a:ea typeface="돋움"/>
            </a:endParaRPr>
          </a:p>
        </p:txBody>
      </p: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93650" y="273003"/>
            <a:ext cx="8908979" cy="114280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>
            <a:normAutofit/>
          </a:bodyPr>
          <a:lstStyle/>
          <a:p>
            <a:pPr marL="0" lvl="0" indent="0" algn="ctr" defTabSz="1028836" rtl="0" eaLnBrk="1" latinLnBrk="1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4400" b="0" i="0" u="none" baseline="0">
                <a:solidFill>
                  <a:schemeClr val="tx2"/>
                </a:solidFill>
                <a:latin typeface="굴림"/>
                <a:ea typeface="굴림"/>
                <a:sym typeface="굴림"/>
              </a:rPr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5029884" y="3979119"/>
            <a:ext cx="4371181" cy="219513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norm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r>
              <a:rPr kumimoji="1" lang="ko-KR" altLang="en-US" sz="1200" b="0" i="0" u="none" baseline="0">
                <a:solidFill>
                  <a:schemeClr val="tx1"/>
                </a:solidFill>
                <a:latin typeface="굴림"/>
                <a:ea typeface="굴림"/>
                <a:cs typeface="+mn-cs"/>
              </a:rPr>
              <a:t>마스터 텍스트 스타일을 편집합니다</a:t>
            </a:r>
          </a:p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r>
              <a:rPr kumimoji="1" lang="ko-KR" altLang="en-US" sz="1200" b="0" i="0" u="none" baseline="0">
                <a:solidFill>
                  <a:schemeClr val="tx1"/>
                </a:solidFill>
                <a:latin typeface="굴림"/>
                <a:ea typeface="굴림"/>
                <a:cs typeface="+mn-cs"/>
              </a:rPr>
              <a:t>둘째 수준</a:t>
            </a:r>
          </a:p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r>
              <a:rPr kumimoji="1" lang="ko-KR" altLang="en-US" sz="1200" b="0" i="0" u="none" baseline="0">
                <a:solidFill>
                  <a:schemeClr val="tx1"/>
                </a:solidFill>
                <a:latin typeface="굴림"/>
                <a:ea typeface="굴림"/>
                <a:cs typeface="+mn-cs"/>
              </a:rPr>
              <a:t>셋째 수준</a:t>
            </a:r>
          </a:p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r>
              <a:rPr kumimoji="1" lang="ko-KR" altLang="en-US" sz="1200" b="0" i="0" u="none" baseline="0">
                <a:solidFill>
                  <a:schemeClr val="tx1"/>
                </a:solidFill>
                <a:latin typeface="굴림"/>
                <a:ea typeface="굴림"/>
                <a:cs typeface="+mn-cs"/>
              </a:rPr>
              <a:t>넷째 수준</a:t>
            </a:r>
          </a:p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r>
              <a:rPr kumimoji="1" lang="ko-KR" altLang="en-US" sz="1200" b="0" i="0" u="none" baseline="0">
                <a:solidFill>
                  <a:schemeClr val="tx1"/>
                </a:solidFill>
                <a:latin typeface="굴림"/>
                <a:ea typeface="굴림"/>
                <a:cs typeface="+mn-cs"/>
              </a:rPr>
              <a:t>다섯째 수준</a:t>
            </a:r>
          </a:p>
        </p:txBody>
      </p:sp>
      <p:sp>
        <p:nvSpPr>
          <p:cNvPr id="2060" name="날짜 개체 틀 3"/>
          <p:cNvSpPr>
            <a:spLocks noGrp="1"/>
          </p:cNvSpPr>
          <p:nvPr>
            <p:ph type="dt" sz="half" idx="2"/>
          </p:nvPr>
        </p:nvSpPr>
        <p:spPr>
          <a:xfrm>
            <a:off x="493650" y="6348852"/>
            <a:ext cx="2309338" cy="365046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t">
            <a:noAutofit/>
          </a:bodyPr>
          <a:lstStyle>
            <a:lvl1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 kumimoji="1" lang="ko-KR" altLang="en-US" sz="1200" b="0" i="0" u="none" baseline="0">
                <a:solidFill>
                  <a:schemeClr val="tx1"/>
                </a:solidFill>
                <a:latin typeface="굴림"/>
                <a:ea typeface="굴림"/>
              </a:defRPr>
            </a:lvl1pPr>
          </a:lstStyle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fld id="{F3B3D64C-323B-42D0-A86A-44921F964BCB}" type="datetime1">
              <a:rPr kumimoji="1" lang="ko-KR" altLang="en-US" sz="1200" b="0" i="0" u="none" baseline="0">
                <a:solidFill>
                  <a:schemeClr val="tx1"/>
                </a:solidFill>
                <a:latin typeface="굴림"/>
                <a:ea typeface="굴림"/>
                <a:cs typeface="+mn-cs"/>
              </a:rPr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t>2023-05-21</a:t>
            </a:fld>
            <a:endParaRPr kumimoji="1" lang="ko-KR" altLang="en-US" sz="1200" b="0" i="0" u="none" baseline="0" dirty="0">
              <a:solidFill>
                <a:schemeClr val="tx1"/>
              </a:solidFill>
              <a:latin typeface="굴림"/>
              <a:ea typeface="굴림"/>
              <a:cs typeface="+mn-cs"/>
            </a:endParaRPr>
          </a:p>
        </p:txBody>
      </p:sp>
      <p:sp>
        <p:nvSpPr>
          <p:cNvPr id="2061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380755" y="6348852"/>
            <a:ext cx="3134767" cy="365046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t">
            <a:noAutofit/>
          </a:bodyPr>
          <a:lstStyle>
            <a:lvl1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 kumimoji="1" lang="ko-KR" altLang="en-US" sz="1200" b="0" i="0" u="none" baseline="0">
                <a:solidFill>
                  <a:schemeClr val="tx1"/>
                </a:solidFill>
                <a:latin typeface="굴림"/>
                <a:ea typeface="굴림"/>
              </a:defRPr>
            </a:lvl1pPr>
          </a:lstStyle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u="none" baseline="0">
              <a:solidFill>
                <a:schemeClr val="tx1"/>
              </a:solidFill>
              <a:latin typeface="굴림"/>
              <a:ea typeface="굴림"/>
              <a:cs typeface="+mn-cs"/>
            </a:endParaRPr>
          </a:p>
        </p:txBody>
      </p:sp>
      <p:sp>
        <p:nvSpPr>
          <p:cNvPr id="2062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093234" y="6348852"/>
            <a:ext cx="2309394" cy="365046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t">
            <a:noAutofit/>
          </a:bodyPr>
          <a:lstStyle>
            <a:lvl1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 kumimoji="1" lang="en-US" altLang="ko-KR" sz="1200" b="0" i="0" u="none" baseline="0">
                <a:solidFill>
                  <a:schemeClr val="tx1"/>
                </a:solidFill>
                <a:latin typeface="굴림"/>
                <a:ea typeface="굴림"/>
              </a:defRPr>
            </a:lvl1pPr>
          </a:lstStyle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fld id="{DF4CA2BE-1233-4BB0-ABBC-6A520FDDCE48}" type="slidenum">
              <a:rPr kumimoji="1" lang="en-US" altLang="ko-KR" sz="1200" b="0" i="0" u="none" baseline="0">
                <a:solidFill>
                  <a:schemeClr val="tx1"/>
                </a:solidFill>
                <a:latin typeface="굴림"/>
                <a:ea typeface="굴림"/>
                <a:cs typeface="+mn-cs"/>
              </a:rPr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t>‹#›</a:t>
            </a:fld>
            <a:endParaRPr kumimoji="1" lang="en-US" altLang="ko-KR" sz="1200" b="0" i="0" u="none" baseline="0">
              <a:solidFill>
                <a:schemeClr val="tx1"/>
              </a:solidFill>
              <a:latin typeface="굴림"/>
              <a:ea typeface="굴림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941799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  <p:sldLayoutId id="2147483679" r:id="rId12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rtl="0" eaLnBrk="1" latinLnBrk="1" hangingPunct="1">
        <a:defRPr>
          <a:solidFill>
            <a:schemeClr val="tx2"/>
          </a:solidFill>
        </a:defRPr>
      </a:lvl2pPr>
      <a:lvl3pPr rtl="0" eaLnBrk="1" latinLnBrk="1" hangingPunct="1">
        <a:defRPr>
          <a:solidFill>
            <a:schemeClr val="tx2"/>
          </a:solidFill>
        </a:defRPr>
      </a:lvl3pPr>
      <a:lvl4pPr rtl="0" eaLnBrk="1" latinLnBrk="1" hangingPunct="1">
        <a:defRPr>
          <a:solidFill>
            <a:schemeClr val="tx2"/>
          </a:solidFill>
        </a:defRPr>
      </a:lvl4pPr>
      <a:lvl5pPr rtl="0" eaLnBrk="1" latinLnBrk="1" hangingPunct="1">
        <a:defRPr>
          <a:solidFill>
            <a:schemeClr val="tx2"/>
          </a:solidFill>
        </a:defRPr>
      </a:lvl5pPr>
      <a:lvl6pPr rtl="0" eaLnBrk="1" latinLnBrk="1" hangingPunct="1">
        <a:defRPr>
          <a:solidFill>
            <a:schemeClr val="tx2"/>
          </a:solidFill>
        </a:defRPr>
      </a:lvl6pPr>
      <a:lvl7pPr rtl="0" eaLnBrk="1" latinLnBrk="1" hangingPunct="1">
        <a:defRPr>
          <a:solidFill>
            <a:schemeClr val="tx2"/>
          </a:solidFill>
        </a:defRPr>
      </a:lvl7pPr>
      <a:lvl8pPr rtl="0" eaLnBrk="1" latinLnBrk="1" hangingPunct="1">
        <a:defRPr>
          <a:solidFill>
            <a:schemeClr val="tx2"/>
          </a:solidFill>
        </a:defRPr>
      </a:lvl8pPr>
      <a:lvl9pPr rtl="0"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369784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rtl="0" eaLnBrk="1" latinLnBrk="1" hangingPunct="1">
        <a:defRPr>
          <a:solidFill>
            <a:schemeClr val="tx2"/>
          </a:solidFill>
        </a:defRPr>
      </a:lvl2pPr>
      <a:lvl3pPr rtl="0" eaLnBrk="1" latinLnBrk="1" hangingPunct="1">
        <a:defRPr>
          <a:solidFill>
            <a:schemeClr val="tx2"/>
          </a:solidFill>
        </a:defRPr>
      </a:lvl3pPr>
      <a:lvl4pPr rtl="0" eaLnBrk="1" latinLnBrk="1" hangingPunct="1">
        <a:defRPr>
          <a:solidFill>
            <a:schemeClr val="tx2"/>
          </a:solidFill>
        </a:defRPr>
      </a:lvl4pPr>
      <a:lvl5pPr rtl="0" eaLnBrk="1" latinLnBrk="1" hangingPunct="1">
        <a:defRPr>
          <a:solidFill>
            <a:schemeClr val="tx2"/>
          </a:solidFill>
        </a:defRPr>
      </a:lvl5pPr>
      <a:lvl6pPr rtl="0" eaLnBrk="1" latinLnBrk="1" hangingPunct="1">
        <a:defRPr>
          <a:solidFill>
            <a:schemeClr val="tx2"/>
          </a:solidFill>
        </a:defRPr>
      </a:lvl6pPr>
      <a:lvl7pPr rtl="0" eaLnBrk="1" latinLnBrk="1" hangingPunct="1">
        <a:defRPr>
          <a:solidFill>
            <a:schemeClr val="tx2"/>
          </a:solidFill>
        </a:defRPr>
      </a:lvl7pPr>
      <a:lvl8pPr rtl="0" eaLnBrk="1" latinLnBrk="1" hangingPunct="1">
        <a:defRPr>
          <a:solidFill>
            <a:schemeClr val="tx2"/>
          </a:solidFill>
        </a:defRPr>
      </a:lvl8pPr>
      <a:lvl9pPr rtl="0"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750878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694" r:id="rId3"/>
    <p:sldLayoutId id="2147483695" r:id="rId4"/>
    <p:sldLayoutId id="2147483696" r:id="rId5"/>
    <p:sldLayoutId id="2147483697" r:id="rId6"/>
    <p:sldLayoutId id="2147483698" r:id="rId7"/>
    <p:sldLayoutId id="2147483699" r:id="rId8"/>
    <p:sldLayoutId id="2147483700" r:id="rId9"/>
    <p:sldLayoutId id="2147483701" r:id="rId10"/>
    <p:sldLayoutId id="2147483702" r:id="rId11"/>
    <p:sldLayoutId id="2147483703" r:id="rId12"/>
    <p:sldLayoutId id="2147483764" r:id="rId13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rtl="0" eaLnBrk="1" latinLnBrk="1" hangingPunct="1">
        <a:defRPr>
          <a:solidFill>
            <a:schemeClr val="tx2"/>
          </a:solidFill>
        </a:defRPr>
      </a:lvl2pPr>
      <a:lvl3pPr rtl="0" eaLnBrk="1" latinLnBrk="1" hangingPunct="1">
        <a:defRPr>
          <a:solidFill>
            <a:schemeClr val="tx2"/>
          </a:solidFill>
        </a:defRPr>
      </a:lvl3pPr>
      <a:lvl4pPr rtl="0" eaLnBrk="1" latinLnBrk="1" hangingPunct="1">
        <a:defRPr>
          <a:solidFill>
            <a:schemeClr val="tx2"/>
          </a:solidFill>
        </a:defRPr>
      </a:lvl4pPr>
      <a:lvl5pPr rtl="0" eaLnBrk="1" latinLnBrk="1" hangingPunct="1">
        <a:defRPr>
          <a:solidFill>
            <a:schemeClr val="tx2"/>
          </a:solidFill>
        </a:defRPr>
      </a:lvl5pPr>
      <a:lvl6pPr rtl="0" eaLnBrk="1" latinLnBrk="1" hangingPunct="1">
        <a:defRPr>
          <a:solidFill>
            <a:schemeClr val="tx2"/>
          </a:solidFill>
        </a:defRPr>
      </a:lvl6pPr>
      <a:lvl7pPr rtl="0" eaLnBrk="1" latinLnBrk="1" hangingPunct="1">
        <a:defRPr>
          <a:solidFill>
            <a:schemeClr val="tx2"/>
          </a:solidFill>
        </a:defRPr>
      </a:lvl7pPr>
      <a:lvl8pPr rtl="0" eaLnBrk="1" latinLnBrk="1" hangingPunct="1">
        <a:defRPr>
          <a:solidFill>
            <a:schemeClr val="tx2"/>
          </a:solidFill>
        </a:defRPr>
      </a:lvl8pPr>
      <a:lvl9pPr rtl="0"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8" name="TextBox 7177"/>
          <p:cNvSpPr txBox="1">
            <a:spLocks noGrp="1"/>
          </p:cNvSpPr>
          <p:nvPr/>
        </p:nvSpPr>
        <p:spPr>
          <a:xfrm>
            <a:off x="3382318" y="6240901"/>
            <a:ext cx="3134767" cy="47617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ctr" defTabSz="1028836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400" b="0" i="0" u="none" baseline="0">
                <a:solidFill>
                  <a:srgbClr val="000000">
                    <a:alpha val="100000"/>
                  </a:srgbClr>
                </a:solidFill>
                <a:latin typeface="굴림"/>
                <a:ea typeface="굴림"/>
              </a:rPr>
              <a:t>*</a:t>
            </a:r>
            <a:endParaRPr kumimoji="1" lang="ko-KR" altLang="en-US" sz="1400" b="0" i="0" u="none">
              <a:solidFill>
                <a:srgbClr val="000000">
                  <a:alpha val="100000"/>
                </a:srgbClr>
              </a:solidFill>
              <a:latin typeface="굴림"/>
              <a:ea typeface="굴림"/>
            </a:endParaRPr>
          </a:p>
        </p:txBody>
      </p:sp>
    </p:spTree>
    <p:extLst>
      <p:ext uri="{BB962C8B-B14F-4D97-AF65-F5344CB8AC3E}">
        <p14:creationId xmlns:p14="http://schemas.microsoft.com/office/powerpoint/2010/main" val="41610268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8" r:id="rId1"/>
    <p:sldLayoutId id="2147483729" r:id="rId2"/>
    <p:sldLayoutId id="2147483730" r:id="rId3"/>
    <p:sldLayoutId id="2147483731" r:id="rId4"/>
    <p:sldLayoutId id="2147483732" r:id="rId5"/>
    <p:sldLayoutId id="2147483733" r:id="rId6"/>
    <p:sldLayoutId id="2147483734" r:id="rId7"/>
    <p:sldLayoutId id="2147483735" r:id="rId8"/>
    <p:sldLayoutId id="2147483736" r:id="rId9"/>
    <p:sldLayoutId id="2147483737" r:id="rId10"/>
    <p:sldLayoutId id="2147483738" r:id="rId11"/>
    <p:sldLayoutId id="2147483739" r:id="rId12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rtl="0" eaLnBrk="1" latinLnBrk="1" hangingPunct="1">
        <a:defRPr>
          <a:solidFill>
            <a:schemeClr val="tx2"/>
          </a:solidFill>
        </a:defRPr>
      </a:lvl2pPr>
      <a:lvl3pPr rtl="0" eaLnBrk="1" latinLnBrk="1" hangingPunct="1">
        <a:defRPr>
          <a:solidFill>
            <a:schemeClr val="tx2"/>
          </a:solidFill>
        </a:defRPr>
      </a:lvl3pPr>
      <a:lvl4pPr rtl="0" eaLnBrk="1" latinLnBrk="1" hangingPunct="1">
        <a:defRPr>
          <a:solidFill>
            <a:schemeClr val="tx2"/>
          </a:solidFill>
        </a:defRPr>
      </a:lvl4pPr>
      <a:lvl5pPr rtl="0" eaLnBrk="1" latinLnBrk="1" hangingPunct="1">
        <a:defRPr>
          <a:solidFill>
            <a:schemeClr val="tx2"/>
          </a:solidFill>
        </a:defRPr>
      </a:lvl5pPr>
      <a:lvl6pPr rtl="0" eaLnBrk="1" latinLnBrk="1" hangingPunct="1">
        <a:defRPr>
          <a:solidFill>
            <a:schemeClr val="tx2"/>
          </a:solidFill>
        </a:defRPr>
      </a:lvl6pPr>
      <a:lvl7pPr rtl="0" eaLnBrk="1" latinLnBrk="1" hangingPunct="1">
        <a:defRPr>
          <a:solidFill>
            <a:schemeClr val="tx2"/>
          </a:solidFill>
        </a:defRPr>
      </a:lvl7pPr>
      <a:lvl8pPr rtl="0" eaLnBrk="1" latinLnBrk="1" hangingPunct="1">
        <a:defRPr>
          <a:solidFill>
            <a:schemeClr val="tx2"/>
          </a:solidFill>
        </a:defRPr>
      </a:lvl8pPr>
      <a:lvl9pPr rtl="0"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2" name="TextBox 8201"/>
          <p:cNvSpPr txBox="1">
            <a:spLocks noGrp="1"/>
          </p:cNvSpPr>
          <p:nvPr/>
        </p:nvSpPr>
        <p:spPr>
          <a:xfrm>
            <a:off x="3382318" y="6240901"/>
            <a:ext cx="3134767" cy="47617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ctr" defTabSz="1028836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400" b="0" i="0" u="none" baseline="0">
                <a:solidFill>
                  <a:srgbClr val="000000">
                    <a:alpha val="100000"/>
                  </a:srgbClr>
                </a:solidFill>
                <a:latin typeface="굴림"/>
                <a:ea typeface="굴림"/>
              </a:rPr>
              <a:t>*</a:t>
            </a:r>
            <a:endParaRPr kumimoji="1" lang="ko-KR" altLang="en-US" sz="1400" b="0" i="0" u="none">
              <a:solidFill>
                <a:srgbClr val="000000">
                  <a:alpha val="100000"/>
                </a:srgbClr>
              </a:solidFill>
              <a:latin typeface="굴림"/>
              <a:ea typeface="굴림"/>
            </a:endParaRPr>
          </a:p>
        </p:txBody>
      </p:sp>
      <p:sp>
        <p:nvSpPr>
          <p:cNvPr id="8203" name="TextBox 8202"/>
          <p:cNvSpPr txBox="1">
            <a:spLocks noGrp="1"/>
          </p:cNvSpPr>
          <p:nvPr/>
        </p:nvSpPr>
        <p:spPr>
          <a:xfrm>
            <a:off x="7094853" y="6240901"/>
            <a:ext cx="2310957" cy="47617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noAutofit/>
          </a:bodyPr>
          <a:lstStyle>
            <a:lvl1pPr marL="0" lvl="0" indent="0" algn="r" defTabSz="1028836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en-US" altLang="ko-KR" sz="1400" b="0" i="0" u="none" baseline="0">
                <a:solidFill>
                  <a:srgbClr val="000000">
                    <a:alpha val="100000"/>
                  </a:srgbClr>
                </a:solidFill>
                <a:latin typeface="돋움"/>
                <a:ea typeface="굴림"/>
              </a:defRPr>
            </a:lvl1pPr>
          </a:lstStyle>
          <a:p>
            <a:pPr marL="0" lvl="0" indent="0" algn="r" defTabSz="1028836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kumimoji="1" lang="en-US" altLang="ko-KR" sz="1400" b="0" i="0" u="none" baseline="0" dirty="0">
              <a:solidFill>
                <a:srgbClr val="000000">
                  <a:alpha val="100000"/>
                </a:srgbClr>
              </a:solidFill>
              <a:latin typeface="돋움"/>
              <a:ea typeface="굴림"/>
            </a:endParaRPr>
          </a:p>
        </p:txBody>
      </p:sp>
    </p:spTree>
    <p:extLst>
      <p:ext uri="{BB962C8B-B14F-4D97-AF65-F5344CB8AC3E}">
        <p14:creationId xmlns:p14="http://schemas.microsoft.com/office/powerpoint/2010/main" val="14516346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45" r:id="rId6"/>
    <p:sldLayoutId id="2147483746" r:id="rId7"/>
    <p:sldLayoutId id="2147483747" r:id="rId8"/>
    <p:sldLayoutId id="2147483748" r:id="rId9"/>
    <p:sldLayoutId id="2147483749" r:id="rId10"/>
    <p:sldLayoutId id="2147483750" r:id="rId11"/>
    <p:sldLayoutId id="2147483751" r:id="rId12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rtl="0" eaLnBrk="1" latinLnBrk="1" hangingPunct="1">
        <a:defRPr>
          <a:solidFill>
            <a:schemeClr val="tx2"/>
          </a:solidFill>
        </a:defRPr>
      </a:lvl2pPr>
      <a:lvl3pPr rtl="0" eaLnBrk="1" latinLnBrk="1" hangingPunct="1">
        <a:defRPr>
          <a:solidFill>
            <a:schemeClr val="tx2"/>
          </a:solidFill>
        </a:defRPr>
      </a:lvl3pPr>
      <a:lvl4pPr rtl="0" eaLnBrk="1" latinLnBrk="1" hangingPunct="1">
        <a:defRPr>
          <a:solidFill>
            <a:schemeClr val="tx2"/>
          </a:solidFill>
        </a:defRPr>
      </a:lvl4pPr>
      <a:lvl5pPr rtl="0" eaLnBrk="1" latinLnBrk="1" hangingPunct="1">
        <a:defRPr>
          <a:solidFill>
            <a:schemeClr val="tx2"/>
          </a:solidFill>
        </a:defRPr>
      </a:lvl5pPr>
      <a:lvl6pPr rtl="0" eaLnBrk="1" latinLnBrk="1" hangingPunct="1">
        <a:defRPr>
          <a:solidFill>
            <a:schemeClr val="tx2"/>
          </a:solidFill>
        </a:defRPr>
      </a:lvl6pPr>
      <a:lvl7pPr rtl="0" eaLnBrk="1" latinLnBrk="1" hangingPunct="1">
        <a:defRPr>
          <a:solidFill>
            <a:schemeClr val="tx2"/>
          </a:solidFill>
        </a:defRPr>
      </a:lvl7pPr>
      <a:lvl8pPr rtl="0" eaLnBrk="1" latinLnBrk="1" hangingPunct="1">
        <a:defRPr>
          <a:solidFill>
            <a:schemeClr val="tx2"/>
          </a:solidFill>
        </a:defRPr>
      </a:lvl8pPr>
      <a:lvl9pPr rtl="0"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5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5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4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4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4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video" Target="file:///C:\Users\gram\Desktop\&#54532;&#47196;&#53664;&#53440;&#51077;%20&#49884;&#50672;%20&#52572;&#51333;.mp4" TargetMode="External"/><Relationship Id="rId1" Type="http://schemas.microsoft.com/office/2007/relationships/media" Target="file:///C:\Users\gram\Desktop\&#54532;&#47196;&#53664;&#53440;&#51077;%20&#49884;&#50672;%20&#52572;&#51333;.mp4" TargetMode="External"/><Relationship Id="rId4" Type="http://schemas.openxmlformats.org/officeDocument/2006/relationships/image" Target="../media/image4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650" name="직선 연결선 27649"/>
          <p:cNvCxnSpPr/>
          <p:nvPr/>
        </p:nvCxnSpPr>
        <p:spPr>
          <a:xfrm>
            <a:off x="5101141" y="2968527"/>
            <a:ext cx="4414702" cy="0"/>
          </a:xfrm>
          <a:prstGeom prst="line">
            <a:avLst/>
          </a:prstGeom>
          <a:noFill/>
          <a:ln w="28634" cap="flat" cmpd="sng" algn="ctr">
            <a:solidFill>
              <a:srgbClr val="808080">
                <a:alpha val="100000"/>
              </a:srgbClr>
            </a:solidFill>
            <a:prstDash val="sysDot"/>
            <a:round/>
            <a:headEnd w="med" len="med"/>
            <a:tailEnd w="med" len="med"/>
          </a:ln>
        </p:spPr>
      </p:cxnSp>
      <p:sp>
        <p:nvSpPr>
          <p:cNvPr id="27651" name="TextBox 27650"/>
          <p:cNvSpPr txBox="1"/>
          <p:nvPr/>
        </p:nvSpPr>
        <p:spPr>
          <a:xfrm>
            <a:off x="3843677" y="2993900"/>
            <a:ext cx="5719734" cy="791261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t">
            <a:noAutofit/>
          </a:bodyPr>
          <a:lstStyle/>
          <a:p>
            <a:pPr marL="0" lvl="0" indent="0" algn="r" rtl="0" eaLnBrk="0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000" b="0" i="0" u="none" baseline="0">
                <a:solidFill>
                  <a:srgbClr val="000000">
                    <a:alpha val="100000"/>
                  </a:srgbClr>
                </a:solidFill>
                <a:latin typeface="HY견고딕"/>
                <a:ea typeface="HY견고딕"/>
              </a:rPr>
              <a:t>스토리보드 분류</a:t>
            </a:r>
            <a:endParaRPr kumimoji="1" lang="en-US" altLang="ko-KR" sz="2000" b="0" i="0" u="none">
              <a:solidFill>
                <a:schemeClr val="tx1"/>
              </a:solidFill>
              <a:latin typeface="굴림"/>
              <a:ea typeface="굴림"/>
            </a:endParaRPr>
          </a:p>
        </p:txBody>
      </p:sp>
      <p:sp>
        <p:nvSpPr>
          <p:cNvPr id="27652" name="제목 27651"/>
          <p:cNvSpPr>
            <a:spLocks noGrp="1"/>
          </p:cNvSpPr>
          <p:nvPr>
            <p:ph type="ctrTitle"/>
          </p:nvPr>
        </p:nvSpPr>
        <p:spPr>
          <a:xfrm>
            <a:off x="718169" y="2345288"/>
            <a:ext cx="8797674" cy="434527"/>
          </a:xfrm>
          <a:noFill/>
          <a:ln>
            <a:noFill/>
          </a:ln>
        </p:spPr>
        <p:txBody>
          <a:bodyPr vert="horz" lIns="91440" tIns="45720" rIns="91440" bIns="45720" anchor="t">
            <a:noAutofit/>
          </a:bodyPr>
          <a:lstStyle/>
          <a:p>
            <a:pPr marL="0" lvl="0" indent="0" algn="r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200" b="0" i="0" u="none" baseline="0">
                <a:solidFill>
                  <a:srgbClr val="808080">
                    <a:alpha val="100000"/>
                  </a:srgbClr>
                </a:solidFill>
                <a:latin typeface="HY견고딕"/>
                <a:ea typeface="HY견고딕"/>
              </a:rPr>
              <a:t>프로젝트명</a:t>
            </a:r>
          </a:p>
        </p:txBody>
      </p:sp>
      <p:sp>
        <p:nvSpPr>
          <p:cNvPr id="27653" name="TextBox 27652"/>
          <p:cNvSpPr txBox="1"/>
          <p:nvPr/>
        </p:nvSpPr>
        <p:spPr>
          <a:xfrm>
            <a:off x="535814" y="604167"/>
            <a:ext cx="1925093" cy="364208"/>
          </a:xfrm>
          <a:prstGeom prst="rect">
            <a:avLst/>
          </a:prstGeom>
          <a:noFill/>
          <a:ln>
            <a:noFill/>
          </a:ln>
        </p:spPr>
        <p:txBody>
          <a:bodyPr vert="horz" wrap="square" lIns="90488" tIns="44450" rIns="90488" bIns="44450" anchor="t">
            <a:sp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/>
            </a:pPr>
            <a:r>
              <a:rPr kumimoji="1" lang="en-US" altLang="ko-KR" sz="1800" b="1" i="0" u="none" baseline="0">
                <a:solidFill>
                  <a:schemeClr val="bg2"/>
                </a:solidFill>
                <a:latin typeface="Tahoma"/>
                <a:ea typeface="돋움체"/>
              </a:rPr>
              <a:t>     Version 1</a:t>
            </a:r>
          </a:p>
        </p:txBody>
      </p:sp>
      <p:graphicFrame>
        <p:nvGraphicFramePr>
          <p:cNvPr id="27654" name="표 27653"/>
          <p:cNvGraphicFramePr>
            <a:graphicFrameLocks noGrp="1"/>
          </p:cNvGraphicFramePr>
          <p:nvPr/>
        </p:nvGraphicFramePr>
        <p:xfrm>
          <a:off x="534198" y="967314"/>
          <a:ext cx="8658279" cy="1097440"/>
        </p:xfrm>
        <a:graphic>
          <a:graphicData uri="http://schemas.openxmlformats.org/drawingml/2006/table">
            <a:tbl>
              <a:tblPr firstRow="1" bandRow="1"/>
              <a:tblGrid>
                <a:gridCol w="10339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306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645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6456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16456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74360"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200" b="0" i="0" u="none" baseline="0">
                          <a:solidFill>
                            <a:schemeClr val="tx1"/>
                          </a:solidFill>
                          <a:latin typeface="Tahoma"/>
                          <a:ea typeface="굴림"/>
                        </a:rPr>
                        <a:t>작성자</a:t>
                      </a:r>
                    </a:p>
                  </a:txBody>
                  <a:tcPr marT="45681" marB="45681">
                    <a:lnL w="12726" cap="flat" cmpd="sng" algn="ctr">
                      <a:solidFill>
                        <a:schemeClr val="bg2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bg2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bg2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bg2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D9D9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200" b="0" i="0" u="none" baseline="0">
                          <a:solidFill>
                            <a:schemeClr val="tx1"/>
                          </a:solidFill>
                          <a:latin typeface="Tahoma"/>
                          <a:ea typeface="굴림"/>
                        </a:rPr>
                        <a:t>작성일</a:t>
                      </a:r>
                    </a:p>
                  </a:txBody>
                  <a:tcPr marT="45681" marB="45681">
                    <a:lnL w="12726" cap="flat" cmpd="sng" algn="ctr">
                      <a:solidFill>
                        <a:schemeClr val="bg2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bg2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bg2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bg2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D9D9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200" b="0" i="0" u="none" baseline="0">
                          <a:solidFill>
                            <a:schemeClr val="tx1"/>
                          </a:solidFill>
                          <a:latin typeface="Tahoma"/>
                          <a:ea typeface="굴림"/>
                        </a:rPr>
                        <a:t>화면용도</a:t>
                      </a:r>
                      <a:r>
                        <a:rPr kumimoji="1" lang="en-US" altLang="ko-KR" sz="1200" b="0" i="0" u="none" baseline="0">
                          <a:solidFill>
                            <a:schemeClr val="tx1"/>
                          </a:solidFill>
                          <a:latin typeface="Tahoma"/>
                          <a:ea typeface="굴림"/>
                        </a:rPr>
                        <a:t>(</a:t>
                      </a:r>
                      <a:r>
                        <a:rPr kumimoji="1" lang="ko-KR" altLang="en-US" sz="1200" b="0" i="0" u="none" baseline="0">
                          <a:solidFill>
                            <a:schemeClr val="tx1"/>
                          </a:solidFill>
                          <a:latin typeface="Tahoma"/>
                          <a:ea typeface="굴림"/>
                        </a:rPr>
                        <a:t>사용자</a:t>
                      </a:r>
                      <a:r>
                        <a:rPr kumimoji="1" lang="en-US" altLang="ko-KR" sz="1200" b="0" i="0" u="none" baseline="0">
                          <a:solidFill>
                            <a:schemeClr val="tx1"/>
                          </a:solidFill>
                          <a:latin typeface="Tahoma"/>
                          <a:ea typeface="굴림"/>
                        </a:rPr>
                        <a:t>/</a:t>
                      </a:r>
                      <a:r>
                        <a:rPr kumimoji="1" lang="ko-KR" altLang="en-US" sz="1200" b="0" i="0" u="none" baseline="0">
                          <a:solidFill>
                            <a:schemeClr val="tx1"/>
                          </a:solidFill>
                          <a:latin typeface="Tahoma"/>
                          <a:ea typeface="굴림"/>
                        </a:rPr>
                        <a:t>관리자</a:t>
                      </a:r>
                      <a:r>
                        <a:rPr kumimoji="1" lang="en-US" altLang="ko-KR" sz="1200" b="0" i="0" u="none" baseline="0">
                          <a:solidFill>
                            <a:schemeClr val="tx1"/>
                          </a:solidFill>
                          <a:latin typeface="Tahoma"/>
                          <a:ea typeface="굴림"/>
                        </a:rPr>
                        <a:t>)</a:t>
                      </a:r>
                    </a:p>
                  </a:txBody>
                  <a:tcPr marT="45681" marB="45681">
                    <a:lnL w="12726" cap="flat" cmpd="sng" algn="ctr">
                      <a:solidFill>
                        <a:schemeClr val="bg2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bg2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bg2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bg2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D9D9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200" b="0" i="0" u="none" baseline="0">
                          <a:solidFill>
                            <a:schemeClr val="tx1"/>
                          </a:solidFill>
                          <a:latin typeface="Tahoma"/>
                          <a:ea typeface="굴림"/>
                        </a:rPr>
                        <a:t>개발팀 확인자</a:t>
                      </a:r>
                    </a:p>
                  </a:txBody>
                  <a:tcPr marT="45681" marB="45681">
                    <a:lnL w="12726" cap="flat" cmpd="sng" algn="ctr">
                      <a:solidFill>
                        <a:schemeClr val="bg2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bg2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bg2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bg2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D9D9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200" b="0" i="0" u="none" baseline="0">
                          <a:solidFill>
                            <a:schemeClr val="tx1"/>
                          </a:solidFill>
                          <a:latin typeface="Tahoma"/>
                          <a:ea typeface="굴림"/>
                        </a:rPr>
                        <a:t>디자인팀 확인자</a:t>
                      </a:r>
                    </a:p>
                  </a:txBody>
                  <a:tcPr marT="45681" marB="45681">
                    <a:lnL w="12726" cap="flat" cmpd="sng" algn="ctr">
                      <a:solidFill>
                        <a:schemeClr val="bg2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bg2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bg2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bg2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D9D9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360"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200" b="0" i="0" u="none" baseline="0">
                          <a:solidFill>
                            <a:schemeClr val="bg2"/>
                          </a:solidFill>
                          <a:latin typeface="Tahoma"/>
                          <a:ea typeface="굴림"/>
                        </a:rPr>
                        <a:t>김우주</a:t>
                      </a:r>
                    </a:p>
                  </a:txBody>
                  <a:tcPr marT="45681" marB="45681">
                    <a:lnL w="12726" cap="flat" cmpd="sng" algn="ctr">
                      <a:solidFill>
                        <a:schemeClr val="bg2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bg2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bg2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bg2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1200" b="0" i="0" u="none" baseline="0">
                          <a:solidFill>
                            <a:schemeClr val="bg2"/>
                          </a:solidFill>
                          <a:latin typeface="Tahoma"/>
                          <a:ea typeface="굴림"/>
                        </a:rPr>
                        <a:t>2023-05-19</a:t>
                      </a:r>
                    </a:p>
                  </a:txBody>
                  <a:tcPr marT="45681" marB="45681">
                    <a:lnL w="12726" cap="flat" cmpd="sng" algn="ctr">
                      <a:solidFill>
                        <a:schemeClr val="bg2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bg2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bg2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bg2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200" b="0" i="0" u="none" baseline="0">
                          <a:solidFill>
                            <a:schemeClr val="bg2"/>
                          </a:solidFill>
                          <a:latin typeface="Tahoma"/>
                          <a:ea typeface="굴림"/>
                        </a:rPr>
                        <a:t>사용자 화면설계</a:t>
                      </a:r>
                    </a:p>
                  </a:txBody>
                  <a:tcPr marT="45681" marB="45681">
                    <a:lnL w="12726" cap="flat" cmpd="sng" algn="ctr">
                      <a:solidFill>
                        <a:schemeClr val="bg2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bg2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bg2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bg2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200" b="0" i="0" u="none" baseline="0">
                          <a:solidFill>
                            <a:schemeClr val="bg2"/>
                          </a:solidFill>
                          <a:latin typeface="Tahoma"/>
                          <a:ea typeface="굴림"/>
                        </a:rPr>
                        <a:t>김우주 </a:t>
                      </a:r>
                      <a:r>
                        <a:rPr kumimoji="1" lang="en-US" altLang="ko-KR" sz="1200" b="0" i="0" u="none" baseline="0">
                          <a:solidFill>
                            <a:schemeClr val="bg2"/>
                          </a:solidFill>
                          <a:latin typeface="Tahoma"/>
                          <a:ea typeface="굴림"/>
                        </a:rPr>
                        <a:t>, </a:t>
                      </a:r>
                      <a:r>
                        <a:rPr kumimoji="1" lang="ko-KR" altLang="en-US" sz="1200" b="0" i="0" u="none" baseline="0">
                          <a:solidFill>
                            <a:schemeClr val="bg2"/>
                          </a:solidFill>
                          <a:latin typeface="Tahoma"/>
                          <a:ea typeface="굴림"/>
                        </a:rPr>
                        <a:t>조태정</a:t>
                      </a:r>
                      <a:endParaRPr kumimoji="1" lang="ko-KR" altLang="ko-KR" sz="1200" b="0" i="0" u="none">
                        <a:solidFill>
                          <a:schemeClr val="bg2"/>
                        </a:solidFill>
                        <a:latin typeface="Tahoma"/>
                        <a:ea typeface="굴림"/>
                      </a:endParaRPr>
                    </a:p>
                  </a:txBody>
                  <a:tcPr marT="45681" marB="45681">
                    <a:lnL w="12726" cap="flat" cmpd="sng" algn="ctr">
                      <a:solidFill>
                        <a:schemeClr val="bg2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bg2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bg2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bg2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200" b="0" i="0" u="none" baseline="0">
                          <a:solidFill>
                            <a:schemeClr val="bg2"/>
                          </a:solidFill>
                          <a:latin typeface="Tahoma"/>
                          <a:ea typeface="굴림"/>
                        </a:rPr>
                        <a:t>조태정 </a:t>
                      </a:r>
                      <a:r>
                        <a:rPr kumimoji="1" lang="en-US" altLang="ko-KR" sz="1200" b="0" i="0" u="none" baseline="0">
                          <a:solidFill>
                            <a:schemeClr val="bg2"/>
                          </a:solidFill>
                          <a:latin typeface="Tahoma"/>
                          <a:ea typeface="굴림"/>
                        </a:rPr>
                        <a:t>, </a:t>
                      </a:r>
                      <a:r>
                        <a:rPr kumimoji="1" lang="ko-KR" altLang="en-US" sz="1200" b="0" i="0" u="none" baseline="0">
                          <a:solidFill>
                            <a:schemeClr val="bg2"/>
                          </a:solidFill>
                          <a:latin typeface="Tahoma"/>
                          <a:ea typeface="굴림"/>
                        </a:rPr>
                        <a:t>김우주</a:t>
                      </a:r>
                      <a:endParaRPr kumimoji="1" lang="ko-KR" altLang="ko-KR" sz="1200" b="0" i="0" u="none">
                        <a:solidFill>
                          <a:schemeClr val="bg2"/>
                        </a:solidFill>
                        <a:latin typeface="Tahoma"/>
                        <a:ea typeface="굴림"/>
                      </a:endParaRPr>
                    </a:p>
                  </a:txBody>
                  <a:tcPr marT="45681" marB="45681">
                    <a:lnL w="12726" cap="flat" cmpd="sng" algn="ctr">
                      <a:solidFill>
                        <a:schemeClr val="bg2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bg2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bg2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bg2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360"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1200" b="0" i="0" u="none" baseline="0">
                        <a:solidFill>
                          <a:schemeClr val="bg2"/>
                        </a:solidFill>
                        <a:latin typeface="Tahoma"/>
                        <a:ea typeface="굴림"/>
                      </a:endParaRPr>
                    </a:p>
                  </a:txBody>
                  <a:tcPr marT="45681" marB="45681">
                    <a:lnL w="12726" cap="flat" cmpd="sng" algn="ctr">
                      <a:solidFill>
                        <a:schemeClr val="bg2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bg2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bg2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bg2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1200" b="0" i="0" u="none" baseline="0">
                        <a:solidFill>
                          <a:schemeClr val="bg2"/>
                        </a:solidFill>
                        <a:latin typeface="Tahoma"/>
                        <a:ea typeface="굴림"/>
                      </a:endParaRPr>
                    </a:p>
                  </a:txBody>
                  <a:tcPr marT="45681" marB="45681">
                    <a:lnL w="12726" cap="flat" cmpd="sng" algn="ctr">
                      <a:solidFill>
                        <a:schemeClr val="bg2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bg2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bg2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bg2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1200" b="0" i="0" u="none" baseline="0">
                        <a:solidFill>
                          <a:schemeClr val="bg2"/>
                        </a:solidFill>
                        <a:latin typeface="Tahoma"/>
                        <a:ea typeface="굴림"/>
                      </a:endParaRPr>
                    </a:p>
                  </a:txBody>
                  <a:tcPr marT="45681" marB="45681">
                    <a:lnL w="12726" cap="flat" cmpd="sng" algn="ctr">
                      <a:solidFill>
                        <a:schemeClr val="bg2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bg2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bg2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bg2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1200" b="0" i="0" u="none" baseline="0">
                        <a:solidFill>
                          <a:schemeClr val="bg2"/>
                        </a:solidFill>
                        <a:latin typeface="Tahoma"/>
                        <a:ea typeface="굴림"/>
                      </a:endParaRPr>
                    </a:p>
                  </a:txBody>
                  <a:tcPr marT="45681" marB="45681">
                    <a:lnL w="12726" cap="flat" cmpd="sng" algn="ctr">
                      <a:solidFill>
                        <a:schemeClr val="bg2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bg2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bg2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bg2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1200" b="0" i="0" u="none" baseline="0">
                        <a:solidFill>
                          <a:schemeClr val="bg2"/>
                        </a:solidFill>
                        <a:latin typeface="Tahoma"/>
                        <a:ea typeface="굴림"/>
                      </a:endParaRPr>
                    </a:p>
                  </a:txBody>
                  <a:tcPr marT="45681" marB="45681">
                    <a:lnL w="12726" cap="flat" cmpd="sng" algn="ctr">
                      <a:solidFill>
                        <a:schemeClr val="bg2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bg2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bg2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bg2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360"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1200" b="0" i="0" u="none" baseline="0">
                        <a:solidFill>
                          <a:schemeClr val="bg2"/>
                        </a:solidFill>
                        <a:latin typeface="Tahoma"/>
                        <a:ea typeface="굴림"/>
                      </a:endParaRPr>
                    </a:p>
                  </a:txBody>
                  <a:tcPr marT="45681" marB="45681">
                    <a:lnL w="12726" cap="flat" cmpd="sng" algn="ctr">
                      <a:solidFill>
                        <a:schemeClr val="bg2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bg2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bg2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bg2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1200" b="0" i="0" u="none" baseline="0">
                        <a:solidFill>
                          <a:schemeClr val="bg2"/>
                        </a:solidFill>
                        <a:latin typeface="Tahoma"/>
                        <a:ea typeface="굴림"/>
                      </a:endParaRPr>
                    </a:p>
                  </a:txBody>
                  <a:tcPr marT="45681" marB="45681">
                    <a:lnL w="12726" cap="flat" cmpd="sng" algn="ctr">
                      <a:solidFill>
                        <a:schemeClr val="bg2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bg2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bg2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bg2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1200" b="0" i="0" u="none" baseline="0">
                        <a:solidFill>
                          <a:schemeClr val="bg2"/>
                        </a:solidFill>
                        <a:latin typeface="Tahoma"/>
                        <a:ea typeface="굴림"/>
                      </a:endParaRPr>
                    </a:p>
                  </a:txBody>
                  <a:tcPr marT="45681" marB="45681">
                    <a:lnL w="12726" cap="flat" cmpd="sng" algn="ctr">
                      <a:solidFill>
                        <a:schemeClr val="bg2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bg2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bg2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bg2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1200" b="0" i="0" u="none" baseline="0">
                        <a:solidFill>
                          <a:schemeClr val="bg2"/>
                        </a:solidFill>
                        <a:latin typeface="Tahoma"/>
                        <a:ea typeface="굴림"/>
                      </a:endParaRPr>
                    </a:p>
                  </a:txBody>
                  <a:tcPr marT="45681" marB="45681">
                    <a:lnL w="12726" cap="flat" cmpd="sng" algn="ctr">
                      <a:solidFill>
                        <a:schemeClr val="bg2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bg2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bg2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bg2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1200" b="0" i="0" u="none" baseline="0">
                        <a:solidFill>
                          <a:schemeClr val="bg2"/>
                        </a:solidFill>
                        <a:latin typeface="Tahoma"/>
                        <a:ea typeface="굴림"/>
                      </a:endParaRPr>
                    </a:p>
                  </a:txBody>
                  <a:tcPr marT="45681" marB="45681">
                    <a:lnL w="12726" cap="flat" cmpd="sng" algn="ctr">
                      <a:solidFill>
                        <a:schemeClr val="bg2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bg2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bg2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bg2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7686" name="TextBox 27685"/>
          <p:cNvSpPr txBox="1"/>
          <p:nvPr/>
        </p:nvSpPr>
        <p:spPr>
          <a:xfrm>
            <a:off x="5811542" y="620004"/>
            <a:ext cx="1750657" cy="363147"/>
          </a:xfrm>
          <a:prstGeom prst="rect">
            <a:avLst/>
          </a:prstGeom>
          <a:noFill/>
          <a:ln>
            <a:noFill/>
          </a:ln>
        </p:spPr>
        <p:txBody>
          <a:bodyPr vert="horz" wrap="square" lIns="90488" tIns="44450" rIns="90488" bIns="44450" anchor="t">
            <a:spAutoFit/>
          </a:bodyPr>
          <a:lstStyle/>
          <a:p>
            <a:pPr marL="0" lvl="0" indent="0" algn="r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/>
            </a:pPr>
            <a:r>
              <a:rPr kumimoji="1" lang="en-US" altLang="ko-KR" sz="1800" b="1" i="0" u="none" baseline="0">
                <a:solidFill>
                  <a:schemeClr val="bg2"/>
                </a:solidFill>
                <a:latin typeface="Tahoma"/>
                <a:ea typeface="돋움체"/>
              </a:rPr>
              <a:t>Last Updated</a:t>
            </a:r>
          </a:p>
        </p:txBody>
      </p:sp>
      <p:sp>
        <p:nvSpPr>
          <p:cNvPr id="27687" name="TextBox 27686"/>
          <p:cNvSpPr txBox="1"/>
          <p:nvPr/>
        </p:nvSpPr>
        <p:spPr>
          <a:xfrm>
            <a:off x="442240" y="5223419"/>
            <a:ext cx="1933011" cy="364581"/>
          </a:xfrm>
          <a:prstGeom prst="rect">
            <a:avLst/>
          </a:prstGeom>
          <a:noFill/>
          <a:ln>
            <a:noFill/>
          </a:ln>
        </p:spPr>
        <p:txBody>
          <a:bodyPr vert="horz" wrap="square" lIns="90488" tIns="44450" rIns="90488" bIns="44450" anchor="t">
            <a:sp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/>
            </a:pPr>
            <a:r>
              <a:rPr kumimoji="1" lang="ko-KR" altLang="en-US" sz="1800" b="1" i="0" u="none" baseline="0">
                <a:solidFill>
                  <a:schemeClr val="bg2"/>
                </a:solidFill>
                <a:latin typeface="Tahoma"/>
                <a:ea typeface="돋움체"/>
              </a:rPr>
              <a:t>스토리보드 승인</a:t>
            </a:r>
          </a:p>
        </p:txBody>
      </p:sp>
      <p:graphicFrame>
        <p:nvGraphicFramePr>
          <p:cNvPr id="27688" name="표 27687"/>
          <p:cNvGraphicFramePr>
            <a:graphicFrameLocks noGrp="1"/>
          </p:cNvGraphicFramePr>
          <p:nvPr/>
        </p:nvGraphicFramePr>
        <p:xfrm>
          <a:off x="496166" y="5680141"/>
          <a:ext cx="2740214" cy="548852"/>
        </p:xfrm>
        <a:graphic>
          <a:graphicData uri="http://schemas.openxmlformats.org/drawingml/2006/table">
            <a:tbl>
              <a:tblPr firstRow="1" bandRow="1"/>
              <a:tblGrid>
                <a:gridCol w="13082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319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4361"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200" b="0" i="0" u="none" baseline="0">
                          <a:solidFill>
                            <a:schemeClr val="tx1"/>
                          </a:solidFill>
                          <a:latin typeface="Tahoma"/>
                          <a:ea typeface="굴림"/>
                        </a:rPr>
                        <a:t>담당자</a:t>
                      </a:r>
                    </a:p>
                  </a:txBody>
                  <a:tcPr marT="45773" marB="45773">
                    <a:lnL w="12726" cap="flat" cmpd="sng" algn="ctr">
                      <a:solidFill>
                        <a:schemeClr val="bg2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bg2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bg2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bg2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D9D9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200" b="0" i="0" u="none" baseline="0">
                          <a:solidFill>
                            <a:schemeClr val="tx1"/>
                          </a:solidFill>
                          <a:latin typeface="Tahoma"/>
                          <a:ea typeface="굴림"/>
                        </a:rPr>
                        <a:t>확인일자</a:t>
                      </a:r>
                    </a:p>
                  </a:txBody>
                  <a:tcPr marT="45773" marB="45773">
                    <a:lnL w="12726" cap="flat" cmpd="sng" algn="ctr">
                      <a:solidFill>
                        <a:schemeClr val="bg2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bg2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bg2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bg2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D9D9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360"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1200" b="0" i="0" u="none" baseline="0">
                          <a:solidFill>
                            <a:schemeClr val="bg2"/>
                          </a:solidFill>
                          <a:latin typeface="Tahoma"/>
                          <a:ea typeface="굴림"/>
                        </a:rPr>
                        <a:t>/</a:t>
                      </a:r>
                      <a:endParaRPr kumimoji="1" lang="ko-KR" altLang="en-US" sz="1200" b="0" i="0" u="none">
                        <a:solidFill>
                          <a:schemeClr val="bg2"/>
                        </a:solidFill>
                        <a:latin typeface="Tahoma"/>
                        <a:ea typeface="굴림"/>
                      </a:endParaRPr>
                    </a:p>
                  </a:txBody>
                  <a:tcPr marT="45773" marB="45773">
                    <a:lnL w="12726" cap="flat" cmpd="sng" algn="ctr">
                      <a:solidFill>
                        <a:schemeClr val="bg2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bg2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bg2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bg2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1200" b="0" i="0" u="none" baseline="0">
                          <a:solidFill>
                            <a:schemeClr val="bg2"/>
                          </a:solidFill>
                          <a:latin typeface="Tahoma"/>
                          <a:ea typeface="굴림"/>
                        </a:rPr>
                        <a:t>/</a:t>
                      </a:r>
                    </a:p>
                  </a:txBody>
                  <a:tcPr marT="45773" marB="45773">
                    <a:lnL w="12726" cap="flat" cmpd="sng" algn="ctr">
                      <a:solidFill>
                        <a:schemeClr val="bg2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bg2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bg2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bg2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49976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8" name="제목 1"/>
          <p:cNvSpPr>
            <a:spLocks noGrp="1"/>
          </p:cNvSpPr>
          <p:nvPr>
            <p:ph type="title"/>
          </p:nvPr>
        </p:nvSpPr>
        <p:spPr>
          <a:xfrm>
            <a:off x="493650" y="2488735"/>
            <a:ext cx="8912160" cy="944376"/>
          </a:xfrm>
          <a:noFill/>
          <a:ln>
            <a:noFill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1028836" rtl="0" eaLnBrk="0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4400" b="0" i="0" u="none" baseline="0">
                <a:solidFill>
                  <a:srgbClr val="000000">
                    <a:alpha val="100000"/>
                  </a:srgbClr>
                </a:solidFill>
                <a:latin typeface="굴림"/>
                <a:ea typeface="굴림"/>
                <a:sym typeface="굴림"/>
              </a:rPr>
              <a:t>스토리 보드</a:t>
            </a:r>
            <a:endParaRPr kumimoji="1" lang="ko-KR" altLang="en-US" sz="4400" b="0" i="0" u="none">
              <a:solidFill>
                <a:srgbClr val="000000">
                  <a:alpha val="100000"/>
                </a:srgbClr>
              </a:solidFill>
              <a:latin typeface="굴림"/>
              <a:ea typeface="굴림"/>
              <a:sym typeface="굴림"/>
            </a:endParaRPr>
          </a:p>
        </p:txBody>
      </p:sp>
    </p:spTree>
    <p:extLst>
      <p:ext uri="{BB962C8B-B14F-4D97-AF65-F5344CB8AC3E}">
        <p14:creationId xmlns:p14="http://schemas.microsoft.com/office/powerpoint/2010/main" val="1665909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890" name="표 37889"/>
          <p:cNvGraphicFramePr>
            <a:graphicFrameLocks noGrp="1"/>
          </p:cNvGraphicFramePr>
          <p:nvPr/>
        </p:nvGraphicFramePr>
        <p:xfrm>
          <a:off x="382013" y="0"/>
          <a:ext cx="9134029" cy="6921890"/>
        </p:xfrm>
        <a:graphic>
          <a:graphicData uri="http://schemas.openxmlformats.org/drawingml/2006/table">
            <a:tbl>
              <a:tblPr firstRow="1" bandRow="1"/>
              <a:tblGrid>
                <a:gridCol w="8737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810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88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483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474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4730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44231">
                <a:tc gridSpan="6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Project : </a:t>
                      </a: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함안</a:t>
                      </a:r>
                      <a:r>
                        <a:rPr kumimoji="1" lang="en-US" altLang="ko-KR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 </a:t>
                      </a: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웹 애플리케이션</a:t>
                      </a:r>
                      <a:endParaRPr kumimoji="1" lang="en-US" altLang="ko-KR" sz="900" b="1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0" marB="53990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서블릿으로 메인을 잡아줘 보안취약점을 보안해주고 디자이너의 요구사항에 따라 헤더와 푸터는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인클루드파일로 잡아준다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 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0" marB="53990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서블릿으로 메인을 잡아줘 보안취약점을 보안해주고 디자이너의 요구사항에 따라 헤더와 푸터는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인클루드파일로 잡아준다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 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0" marB="53990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서블릿으로 메인을 잡아줘 보안취약점을 보안해주고 디자이너의 요구사항에 따라 헤더와 푸터는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인클루드파일로 잡아준다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 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0" marB="53990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서블릿으로 메인을 잡아줘 보안취약점을 보안해주고 디자이너의 요구사항에 따라 헤더와 푸터는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인클루드파일로 잡아준다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 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0" marB="53990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서블릿으로 메인을 잡아줘 보안취약점을 보안해주고 디자이너의 요구사항에 따라 헤더와 푸터는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인클루드파일로 잡아준다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 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0" marB="53990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4231"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Page Subject</a:t>
                      </a:r>
                    </a:p>
                  </a:txBody>
                  <a:tcPr marL="54000" marR="54000" marT="53990" marB="53990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 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메인 페이지 구조도</a:t>
                      </a:r>
                      <a:endParaRPr kumimoji="1" lang="ko-KR" altLang="en-US" sz="900" b="0" i="0" u="none">
                        <a:solidFill>
                          <a:srgbClr val="333333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0" marB="53990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tabLst>
                          <a:tab pos="266735" algn="r"/>
                        </a:tabLst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ID</a:t>
                      </a:r>
                    </a:p>
                  </a:txBody>
                  <a:tcPr marL="54000" marR="28800" marT="53990" marB="53990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0" marB="53990" anchor="ctr" anchorCtr="1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Page</a:t>
                      </a:r>
                    </a:p>
                  </a:txBody>
                  <a:tcPr marL="54000" marR="28800" marT="53990" marB="53990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0" marB="53990" anchor="ctr" anchorCtr="1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4231">
                <a:tc gridSpan="2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Page elements</a:t>
                      </a:r>
                    </a:p>
                  </a:txBody>
                  <a:tcPr marL="54000" marR="54000" marT="53990" marB="53990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>
                      <a:noFill/>
                    </a:lnB>
                    <a:solidFill>
                      <a:srgbClr val="DFDFDF">
                        <a:alpha val="10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서블릿으로 메인을 잡아줘 보안취약점을 보안해주고 디자이너의 요구사항에 따라 헤더와 푸터는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인클루드파일로 잡아준다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 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0" marB="53990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ko-KR" sz="900" b="0" i="0" u="none" baseline="0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0" marB="53990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서블릿으로 메인을 잡아줘 보안취약점을 보안해주고 디자이너의 요구사항에 따라 헤더와 푸터는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인클루드파일로 잡아준다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 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0" marB="53990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서블릿으로 메인을 잡아줘 보안취약점을 보안해주고 디자이너의 요구사항에 따라 헤더와 푸터는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인클루드파일로 잡아준다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 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0" marB="53990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서블릿으로 메인을 잡아줘 보안취약점을 보안해주고 디자이너의 요구사항에 따라 헤더와 푸터는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인클루드파일로 잡아준다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 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0" marB="53990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4231">
                <a:tc rowSpan="6" gridSpan="2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90000" marR="90000" marT="46791" marB="46791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rowSpan="6"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서블릿으로 메인을 잡아줘 보안취약점을 보안해주고 디자이너의 요구사항에 따라 헤더와 푸터는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인클루드파일로 잡아준다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 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0" marB="5399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페이지설명 </a:t>
                      </a:r>
                    </a:p>
                  </a:txBody>
                  <a:tcPr marL="54000" marR="54000" marT="53990" marB="53990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서블릿으로 메인을 잡아줘 보안취약점을 보안해주고 디자이너의 요구사항에 따라 헤더와 푸터는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인클루드파일로 잡아준다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 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0" marB="53990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서블릿으로 메인을 잡아줘 보안취약점을 보안해주고 디자이너의 요구사항에 따라 헤더와 푸터는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인클루드파일로 잡아준다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 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0" marB="53990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서블릿으로 메인을 잡아줘 보안취약점을 보안해주고 디자이너의 요구사항에 따라 헤더와 푸터는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인클루드파일로 잡아준다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 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0" marB="53990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84391">
                <a:tc gridSpan="2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서블릿으로 메인을 잡아줘 보안취약점을 보안해주고 디자이너의 요구사항에 따라 헤더와 푸터는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인클루드파일로 잡아준다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 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0" marB="53990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서블릿으로 메인을 잡아줘 보안취약점을 보안해주고 디자이너의 요구사항에 따라 헤더와 푸터는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인클루드파일로 잡아준다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 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0" marB="5399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A – </a:t>
                      </a:r>
                      <a:r>
                        <a:rPr kumimoji="1" lang="ko-KR" altLang="en-US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모든 페이지에 공통으로 적용되는 인클루드 파일</a:t>
                      </a:r>
                      <a:r>
                        <a:rPr kumimoji="1" lang="en-US" altLang="ko-KR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(header.jsp)</a:t>
                      </a:r>
                      <a:r>
                        <a:rPr kumimoji="1" lang="ko-KR" altLang="en-US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로서 메뉴와  회원 관련 기능 </a:t>
                      </a:r>
                      <a:r>
                        <a:rPr kumimoji="1" lang="en-US" altLang="ko-KR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, </a:t>
                      </a:r>
                      <a:r>
                        <a:rPr kumimoji="1" lang="ko-KR" altLang="en-US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로고 를 나타낸다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B – </a:t>
                      </a:r>
                      <a:r>
                        <a:rPr kumimoji="1" lang="ko-KR" altLang="en-US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함안군의 주요 절경들을 슬라이드 이미지로 구성하여 대략적인 모습을 쉽게 접할 수 있다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C – </a:t>
                      </a:r>
                      <a:r>
                        <a:rPr kumimoji="1" lang="ko-KR" altLang="en-US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메인화면의 주 컨텐츠 영역 사용자의 편의를 고려하여  각 메뉴의 대표적인 부분을 추려서 나타냈다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D – </a:t>
                      </a:r>
                      <a:r>
                        <a:rPr kumimoji="1" lang="ko-KR" altLang="en-US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지도</a:t>
                      </a:r>
                      <a:r>
                        <a:rPr kumimoji="1" lang="en-US" altLang="ko-KR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API</a:t>
                      </a:r>
                      <a:r>
                        <a:rPr kumimoji="1" lang="ko-KR" altLang="en-US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를 배치시켜 함안군에 대한 흥미를 유도 시켰다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E – </a:t>
                      </a:r>
                      <a:r>
                        <a:rPr kumimoji="1" lang="ko-KR" altLang="en-US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모든 페이지에 공통으로 적용되는  인클루드 파일</a:t>
                      </a:r>
                      <a:r>
                        <a:rPr kumimoji="1" lang="en-US" altLang="ko-KR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(footer.jsp)</a:t>
                      </a:r>
                      <a:r>
                        <a:rPr kumimoji="1" lang="ko-KR" altLang="en-US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로서 푸터 영역을 담당한다 개인정보 처리방침</a:t>
                      </a:r>
                      <a:r>
                        <a:rPr kumimoji="1" lang="en-US" altLang="ko-KR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, </a:t>
                      </a:r>
                      <a:r>
                        <a:rPr kumimoji="1" lang="ko-KR" altLang="en-US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저작권정책</a:t>
                      </a:r>
                      <a:r>
                        <a:rPr kumimoji="1" lang="en-US" altLang="ko-KR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, </a:t>
                      </a:r>
                      <a:r>
                        <a:rPr kumimoji="1" lang="ko-KR" altLang="en-US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오시는길 등 이있고 관련사이트 들을 들어 갈 수 있도록 구성해놓았다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 </a:t>
                      </a:r>
                      <a:endParaRPr kumimoji="1" lang="en-US" altLang="ko-KR" sz="900" b="0" i="0" u="none">
                        <a:solidFill>
                          <a:srgbClr val="333333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0" marB="53990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서블릿으로 메인을 잡아줘 보안취약점을 보안해주고 디자이너의 요구사항에 따라 헤더와 푸터는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인클루드파일로 잡아준다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 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0" marB="53990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서블릿으로 메인을 잡아줘 보안취약점을 보안해주고 디자이너의 요구사항에 따라 헤더와 푸터는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인클루드파일로 잡아준다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 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0" marB="53990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서블릿으로 메인을 잡아줘 보안취약점을 보안해주고 디자이너의 요구사항에 따라 헤더와 푸터는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인클루드파일로 잡아준다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 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0" marB="53990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4231">
                <a:tc gridSpan="2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서블릿으로 메인을 잡아줘 보안취약점을 보안해주고 디자이너의 요구사항에 따라 헤더와 푸터는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인클루드파일로 잡아준다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 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0" marB="53990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서블릿으로 메인을 잡아줘 보안취약점을 보안해주고 디자이너의 요구사항에 따라 헤더와 푸터는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인클루드파일로 잡아준다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 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0" marB="5399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디자이너</a:t>
                      </a:r>
                      <a:endParaRPr kumimoji="1" lang="ko-KR" altLang="en-US" sz="900" b="0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0" marB="53990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서블릿으로 메인을 잡아줘 보안취약점을 보안해주고 디자이너의 요구사항에 따라 헤더와 푸터는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인클루드파일로 잡아준다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 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0" marB="53990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서블릿으로 메인을 잡아줘 보안취약점을 보안해주고 디자이너의 요구사항에 따라 헤더와 푸터는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인클루드파일로 잡아준다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 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0" marB="53990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서블릿으로 메인을 잡아줘 보안취약점을 보안해주고 디자이너의 요구사항에 따라 헤더와 푸터는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인클루드파일로 잡아준다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 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0" marB="53990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63961">
                <a:tc gridSpan="2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서블릿으로 메인을 잡아줘 보안취약점을 보안해주고 디자이너의 요구사항에 따라 헤더와 푸터는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인클루드파일로 잡아준다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 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0" marB="53990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서블릿으로 메인을 잡아줘 보안취약점을 보안해주고 디자이너의 요구사항에 따라 헤더와 푸터는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인클루드파일로 잡아준다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 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0" marB="5399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모든 영역의 폭을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1200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으로 제한하고 헤더와 푸터는 공통적으로 쓰이도록 요청하고 디자인한다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콘텐츠 영역은 폭을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1000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으로 제한하고 콘텐츠 영역 내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div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나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section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으로 영역을 나누어 서로 겹치는 일이 발생하지 않도록 한다 </a:t>
                      </a:r>
                      <a:endParaRPr kumimoji="1" lang="en-US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0" marB="53990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서블릿으로 메인을 잡아줘 보안취약점을 보안해주고 디자이너의 요구사항에 따라 헤더와 푸터는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인클루드파일로 잡아준다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 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0" marB="53990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서블릿으로 메인을 잡아줘 보안취약점을 보안해주고 디자이너의 요구사항에 따라 헤더와 푸터는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인클루드파일로 잡아준다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 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0" marB="53990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서블릿으로 메인을 잡아줘 보안취약점을 보안해주고 디자이너의 요구사항에 따라 헤더와 푸터는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인클루드파일로 잡아준다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 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0" marB="53990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4231">
                <a:tc gridSpan="2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서블릿으로 메인을 잡아줘 보안취약점을 보안해주고 디자이너의 요구사항에 따라 헤더와 푸터는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인클루드파일로 잡아준다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 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0" marB="53990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서블릿으로 메인을 잡아줘 보안취약점을 보안해주고 디자이너의 요구사항에 따라 헤더와 푸터는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인클루드파일로 잡아준다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 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0" marB="5399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개발자</a:t>
                      </a:r>
                      <a:endParaRPr kumimoji="1" lang="ko-KR" altLang="en-US" sz="900" b="0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0" marB="53990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서블릿으로 메인을 잡아줘 보안취약점을 보안해주고 디자이너의 요구사항에 따라 헤더와 푸터는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인클루드파일로 잡아준다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 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0" marB="53990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서블릿으로 메인을 잡아줘 보안취약점을 보안해주고 디자이너의 요구사항에 따라 헤더와 푸터는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인클루드파일로 잡아준다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 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0" marB="53990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서블릿으로 메인을 잡아줘 보안취약점을 보안해주고 디자이너의 요구사항에 따라 헤더와 푸터는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인클루드파일로 잡아준다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 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0" marB="53990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298749">
                <a:tc gridSpan="2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서블릿으로 메인을 잡아줘 보안취약점을 보안해주고 디자이너의 요구사항에 따라 헤더와 푸터는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인클루드파일로 잡아준다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 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0" marB="53990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서블릿으로 메인을 잡아줘 보안취약점을 보안해주고 디자이너의 요구사항에 따라 헤더와 푸터는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인클루드파일로 잡아준다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 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0" marB="5399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서블릿으로 메인을 잡아줘 보안취약점을 보안해주고 디자이너의 요구사항에 따라 헤더와 푸터는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인클루드파일로 잡아준다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 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0" marB="53990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서블릿으로 메인을 잡아줘 보안취약점을 보안해주고 디자이너의 요구사항에 따라 헤더와 푸터는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인클루드파일로 잡아준다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 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0" marB="53990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서블릿으로 메인을 잡아줘 보안취약점을 보안해주고 디자이너의 요구사항에 따라 헤더와 푸터는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인클루드파일로 잡아준다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 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0" marB="53990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서블릿으로 메인을 잡아줘 보안취약점을 보안해주고 디자이너의 요구사항에 따라 헤더와 푸터는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인클루드파일로 잡아준다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 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0" marB="53990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37924" name="TextBox 37923"/>
          <p:cNvSpPr txBox="1"/>
          <p:nvPr/>
        </p:nvSpPr>
        <p:spPr>
          <a:xfrm>
            <a:off x="329649" y="6219285"/>
            <a:ext cx="1587318" cy="57013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800" b="0" i="0" u="none" baseline="0">
                <a:solidFill>
                  <a:schemeClr val="tx1"/>
                </a:solidFill>
                <a:latin typeface="돋움"/>
                <a:ea typeface="굴림"/>
              </a:rPr>
              <a:t>※</a:t>
            </a:r>
            <a:r>
              <a:rPr kumimoji="1" lang="ko-KR" altLang="en-US" sz="800" b="0" i="0" u="none" baseline="0">
                <a:solidFill>
                  <a:schemeClr val="tx1"/>
                </a:solidFill>
                <a:latin typeface="돋움"/>
                <a:ea typeface="굴림"/>
              </a:rPr>
              <a:t>비고 </a:t>
            </a:r>
            <a:r>
              <a:rPr kumimoji="1" lang="en-US" altLang="ko-KR" sz="800" b="0" i="0" u="none" baseline="0">
                <a:solidFill>
                  <a:schemeClr val="tx1"/>
                </a:solidFill>
                <a:latin typeface="돋움"/>
                <a:ea typeface="굴림"/>
              </a:rPr>
              <a:t>: </a:t>
            </a:r>
            <a:r>
              <a:rPr kumimoji="1" lang="ko-KR" altLang="en-US" sz="800" b="0" i="0" u="none" baseline="0">
                <a:solidFill>
                  <a:schemeClr val="tx1"/>
                </a:solidFill>
                <a:latin typeface="돋움"/>
                <a:ea typeface="굴림"/>
              </a:rPr>
              <a:t>이미지에는 콘텐츠 영역을 꽉 차게 표현했으나 실제 작업영역에서는 콘텐츠 영역의 폭을 </a:t>
            </a:r>
            <a:r>
              <a:rPr kumimoji="1" lang="en-US" altLang="ko-KR" sz="800" b="0" i="0" u="none" baseline="0">
                <a:solidFill>
                  <a:schemeClr val="tx1"/>
                </a:solidFill>
                <a:latin typeface="돋움"/>
                <a:ea typeface="굴림"/>
              </a:rPr>
              <a:t>1000</a:t>
            </a:r>
            <a:r>
              <a:rPr kumimoji="1" lang="ko-KR" altLang="en-US" sz="800" b="0" i="0" u="none" baseline="0">
                <a:solidFill>
                  <a:schemeClr val="tx1"/>
                </a:solidFill>
                <a:latin typeface="돋움"/>
                <a:ea typeface="굴림"/>
              </a:rPr>
              <a:t>으로 제한함</a:t>
            </a:r>
          </a:p>
        </p:txBody>
      </p:sp>
      <p:pic>
        <p:nvPicPr>
          <p:cNvPr id="37925" name="그림 37924"/>
          <p:cNvPicPr>
            <a:picLocks noChangeAspect="1"/>
          </p:cNvPicPr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1967715" y="1454149"/>
            <a:ext cx="4690632" cy="534866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926" name="직선 연결선 37925"/>
          <p:cNvCxnSpPr/>
          <p:nvPr/>
        </p:nvCxnSpPr>
        <p:spPr>
          <a:xfrm>
            <a:off x="2008981" y="1092564"/>
            <a:ext cx="4592261" cy="0"/>
          </a:xfrm>
          <a:prstGeom prst="line">
            <a:avLst/>
          </a:prstGeom>
          <a:noFill/>
          <a:ln w="9544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37927" name="TextBox 37926"/>
          <p:cNvSpPr txBox="1"/>
          <p:nvPr/>
        </p:nvSpPr>
        <p:spPr>
          <a:xfrm>
            <a:off x="4176655" y="829349"/>
            <a:ext cx="274367" cy="152240"/>
          </a:xfrm>
          <a:prstGeom prst="rect">
            <a:avLst/>
          </a:prstGeom>
          <a:solidFill>
            <a:srgbClr val="C0C0C0">
              <a:alpha val="50200"/>
            </a:srgbClr>
          </a:solidFill>
          <a:ln w="9544" cap="flat" cmpd="sng" algn="ctr">
            <a:solidFill>
              <a:srgbClr val="969696">
                <a:alpha val="100000"/>
              </a:srgbClr>
            </a:solidFill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ctr">
            <a:noAutofit/>
          </a:bodyPr>
          <a:lstStyle/>
          <a:p>
            <a:pPr marL="0" lvl="0" indent="0" algn="ctr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800" b="0" i="0" u="none" baseline="0">
                <a:solidFill>
                  <a:schemeClr val="tx1"/>
                </a:solidFill>
                <a:latin typeface="Trebuchet MS"/>
                <a:ea typeface="굴림"/>
              </a:rPr>
              <a:t>1200</a:t>
            </a:r>
          </a:p>
        </p:txBody>
      </p:sp>
      <p:cxnSp>
        <p:nvCxnSpPr>
          <p:cNvPr id="37928" name="직선 연결선 37927"/>
          <p:cNvCxnSpPr/>
          <p:nvPr/>
        </p:nvCxnSpPr>
        <p:spPr>
          <a:xfrm flipH="1">
            <a:off x="2007364" y="1092564"/>
            <a:ext cx="1617" cy="450364"/>
          </a:xfrm>
          <a:prstGeom prst="line">
            <a:avLst/>
          </a:prstGeom>
          <a:noFill/>
          <a:ln w="9544" cap="flat" cmpd="sng" algn="ctr">
            <a:solidFill>
              <a:schemeClr val="tx1"/>
            </a:solidFill>
            <a:prstDash val="solid"/>
            <a:round/>
            <a:headEnd w="med" len="med"/>
            <a:tailEnd w="med" len="med"/>
          </a:ln>
        </p:spPr>
      </p:cxnSp>
      <p:cxnSp>
        <p:nvCxnSpPr>
          <p:cNvPr id="37929" name="직선 연결선 37928"/>
          <p:cNvCxnSpPr/>
          <p:nvPr/>
        </p:nvCxnSpPr>
        <p:spPr>
          <a:xfrm>
            <a:off x="6602468" y="1092775"/>
            <a:ext cx="0" cy="4504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930" name="직선 연결선 37929"/>
          <p:cNvCxnSpPr/>
          <p:nvPr/>
        </p:nvCxnSpPr>
        <p:spPr>
          <a:xfrm>
            <a:off x="6458140" y="1454390"/>
            <a:ext cx="31561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931" name="직선 연결선 37930"/>
          <p:cNvCxnSpPr/>
          <p:nvPr/>
        </p:nvCxnSpPr>
        <p:spPr>
          <a:xfrm>
            <a:off x="6458140" y="2515443"/>
            <a:ext cx="31561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932" name="직선 연결선 37931"/>
          <p:cNvCxnSpPr/>
          <p:nvPr/>
        </p:nvCxnSpPr>
        <p:spPr>
          <a:xfrm>
            <a:off x="6458140" y="5901618"/>
            <a:ext cx="31561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933" name="직선 연결선 37932"/>
          <p:cNvCxnSpPr/>
          <p:nvPr/>
        </p:nvCxnSpPr>
        <p:spPr>
          <a:xfrm>
            <a:off x="6458140" y="6794552"/>
            <a:ext cx="31561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934" name="직선 연결선 37933"/>
          <p:cNvCxnSpPr/>
          <p:nvPr/>
        </p:nvCxnSpPr>
        <p:spPr>
          <a:xfrm>
            <a:off x="6772499" y="1454149"/>
            <a:ext cx="0" cy="1060833"/>
          </a:xfrm>
          <a:prstGeom prst="line">
            <a:avLst/>
          </a:prstGeom>
          <a:noFill/>
          <a:ln w="9544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37935" name="직선 연결선 37934"/>
          <p:cNvCxnSpPr/>
          <p:nvPr/>
        </p:nvCxnSpPr>
        <p:spPr>
          <a:xfrm>
            <a:off x="6772499" y="5900527"/>
            <a:ext cx="0" cy="902291"/>
          </a:xfrm>
          <a:prstGeom prst="line">
            <a:avLst/>
          </a:prstGeom>
          <a:noFill/>
          <a:ln w="9544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37936" name="TextBox 37935"/>
          <p:cNvSpPr txBox="1"/>
          <p:nvPr/>
        </p:nvSpPr>
        <p:spPr>
          <a:xfrm>
            <a:off x="6886708" y="1907637"/>
            <a:ext cx="274312" cy="153802"/>
          </a:xfrm>
          <a:prstGeom prst="rect">
            <a:avLst/>
          </a:prstGeom>
          <a:solidFill>
            <a:srgbClr val="C0C0C0">
              <a:alpha val="50200"/>
            </a:srgbClr>
          </a:solidFill>
          <a:ln w="9544" cap="flat" cmpd="sng" algn="ctr">
            <a:solidFill>
              <a:srgbClr val="969696">
                <a:alpha val="100000"/>
              </a:srgbClr>
            </a:solidFill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ctr">
            <a:noAutofit/>
          </a:bodyPr>
          <a:lstStyle/>
          <a:p>
            <a:pPr marL="0" lvl="0" indent="0" algn="ctr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800" b="0" i="0" u="none" baseline="0">
                <a:solidFill>
                  <a:schemeClr val="tx1"/>
                </a:solidFill>
                <a:latin typeface="Trebuchet MS"/>
                <a:ea typeface="굴림"/>
              </a:rPr>
              <a:t>300</a:t>
            </a:r>
          </a:p>
        </p:txBody>
      </p:sp>
      <p:sp>
        <p:nvSpPr>
          <p:cNvPr id="37937" name="TextBox 37936"/>
          <p:cNvSpPr txBox="1"/>
          <p:nvPr/>
        </p:nvSpPr>
        <p:spPr>
          <a:xfrm>
            <a:off x="6886708" y="6274772"/>
            <a:ext cx="274312" cy="152240"/>
          </a:xfrm>
          <a:prstGeom prst="rect">
            <a:avLst/>
          </a:prstGeom>
          <a:solidFill>
            <a:srgbClr val="C0C0C0">
              <a:alpha val="50200"/>
            </a:srgbClr>
          </a:solidFill>
          <a:ln w="9544" cap="flat" cmpd="sng" algn="ctr">
            <a:solidFill>
              <a:srgbClr val="969696">
                <a:alpha val="100000"/>
              </a:srgbClr>
            </a:solidFill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ctr">
            <a:noAutofit/>
          </a:bodyPr>
          <a:lstStyle/>
          <a:p>
            <a:pPr marL="0" lvl="0" indent="0" algn="ctr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800" b="0" i="0" u="none" baseline="0">
                <a:solidFill>
                  <a:schemeClr val="tx1"/>
                </a:solidFill>
                <a:latin typeface="Trebuchet MS"/>
                <a:ea typeface="굴림"/>
              </a:rPr>
              <a:t>200</a:t>
            </a:r>
          </a:p>
        </p:txBody>
      </p:sp>
      <p:cxnSp>
        <p:nvCxnSpPr>
          <p:cNvPr id="37938" name="직선 연결선 37937"/>
          <p:cNvCxnSpPr/>
          <p:nvPr/>
        </p:nvCxnSpPr>
        <p:spPr>
          <a:xfrm>
            <a:off x="2270579" y="1330461"/>
            <a:ext cx="4057912" cy="0"/>
          </a:xfrm>
          <a:prstGeom prst="line">
            <a:avLst/>
          </a:prstGeom>
          <a:noFill/>
          <a:ln w="9544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37939" name="직선 연결선 37938"/>
          <p:cNvCxnSpPr/>
          <p:nvPr/>
        </p:nvCxnSpPr>
        <p:spPr>
          <a:xfrm>
            <a:off x="2271021" y="1330679"/>
            <a:ext cx="0" cy="1237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940" name="직선 연결선 37939"/>
          <p:cNvCxnSpPr/>
          <p:nvPr/>
        </p:nvCxnSpPr>
        <p:spPr>
          <a:xfrm>
            <a:off x="6329671" y="1206969"/>
            <a:ext cx="0" cy="2474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941" name="TextBox 37940"/>
          <p:cNvSpPr txBox="1"/>
          <p:nvPr/>
        </p:nvSpPr>
        <p:spPr>
          <a:xfrm>
            <a:off x="4162379" y="1138571"/>
            <a:ext cx="274367" cy="152240"/>
          </a:xfrm>
          <a:prstGeom prst="rect">
            <a:avLst/>
          </a:prstGeom>
          <a:solidFill>
            <a:srgbClr val="C0C0C0">
              <a:alpha val="50200"/>
            </a:srgbClr>
          </a:solidFill>
          <a:ln w="9544" cap="flat" cmpd="sng" algn="ctr">
            <a:solidFill>
              <a:srgbClr val="969696">
                <a:alpha val="100000"/>
              </a:srgbClr>
            </a:solidFill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ctr">
            <a:noAutofit/>
          </a:bodyPr>
          <a:lstStyle/>
          <a:p>
            <a:pPr marL="0" lvl="0" indent="0" algn="ctr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800" b="0" i="0" u="none" baseline="0">
                <a:solidFill>
                  <a:schemeClr val="tx1"/>
                </a:solidFill>
                <a:latin typeface="Trebuchet MS"/>
                <a:ea typeface="굴림"/>
              </a:rPr>
              <a:t>1000</a:t>
            </a:r>
          </a:p>
        </p:txBody>
      </p:sp>
      <p:cxnSp>
        <p:nvCxnSpPr>
          <p:cNvPr id="37942" name="직선 연결선 37941"/>
          <p:cNvCxnSpPr/>
          <p:nvPr/>
        </p:nvCxnSpPr>
        <p:spPr>
          <a:xfrm>
            <a:off x="2007364" y="1330461"/>
            <a:ext cx="263214" cy="0"/>
          </a:xfrm>
          <a:prstGeom prst="line">
            <a:avLst/>
          </a:prstGeom>
          <a:noFill/>
          <a:ln w="9544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37943" name="TextBox 37942"/>
          <p:cNvSpPr txBox="1"/>
          <p:nvPr/>
        </p:nvSpPr>
        <p:spPr>
          <a:xfrm>
            <a:off x="2016900" y="1138571"/>
            <a:ext cx="274312" cy="152240"/>
          </a:xfrm>
          <a:prstGeom prst="rect">
            <a:avLst/>
          </a:prstGeom>
          <a:solidFill>
            <a:srgbClr val="C0C0C0">
              <a:alpha val="50200"/>
            </a:srgbClr>
          </a:solidFill>
          <a:ln w="9544" cap="flat" cmpd="sng" algn="ctr">
            <a:solidFill>
              <a:srgbClr val="969696">
                <a:alpha val="100000"/>
              </a:srgbClr>
            </a:solidFill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ctr">
            <a:noAutofit/>
          </a:bodyPr>
          <a:lstStyle/>
          <a:p>
            <a:pPr marL="0" lvl="0" indent="0" algn="ctr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800" b="0" i="0" u="none" baseline="0">
                <a:solidFill>
                  <a:schemeClr val="tx1"/>
                </a:solidFill>
                <a:latin typeface="Trebuchet MS"/>
                <a:ea typeface="굴림"/>
              </a:rPr>
              <a:t>100</a:t>
            </a:r>
          </a:p>
        </p:txBody>
      </p:sp>
    </p:spTree>
    <p:extLst>
      <p:ext uri="{BB962C8B-B14F-4D97-AF65-F5344CB8AC3E}">
        <p14:creationId xmlns:p14="http://schemas.microsoft.com/office/powerpoint/2010/main" val="30979420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556" name="표 23555"/>
          <p:cNvGraphicFramePr/>
          <p:nvPr>
            <p:extLst>
              <p:ext uri="{D42A27DB-BD31-4B8C-83A1-F6EECF244321}">
                <p14:modId xmlns:p14="http://schemas.microsoft.com/office/powerpoint/2010/main" val="401418247"/>
              </p:ext>
            </p:extLst>
          </p:nvPr>
        </p:nvGraphicFramePr>
        <p:xfrm>
          <a:off x="379335" y="0"/>
          <a:ext cx="9140907" cy="6861759"/>
        </p:xfrm>
        <a:graphic>
          <a:graphicData uri="http://schemas.openxmlformats.org/drawingml/2006/table">
            <a:tbl>
              <a:tblPr firstRow="1" bandRow="1"/>
              <a:tblGrid>
                <a:gridCol w="8745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853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90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491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508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4762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42871">
                <a:tc gridSpan="6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Project : OO 웹 애플리케이션</a:t>
                      </a:r>
                      <a:endParaRPr kumimoji="1" lang="ko-KR" altLang="en-US" sz="900" b="1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4458"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Page Subject</a:t>
                      </a:r>
                      <a:endParaRPr kumimoji="1" lang="en-US" altLang="ko-KR" sz="900" b="0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회원가입 약관 동의 페이지 구조도</a:t>
                      </a:r>
                    </a:p>
                  </a:txBody>
                  <a:tcPr marL="54000" marR="54000" marT="53996" marB="53996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ID</a:t>
                      </a:r>
                      <a:endParaRPr kumimoji="1" lang="en-US" altLang="ko-KR" sz="900" b="0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28800" marT="53996" marB="53996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Page</a:t>
                      </a:r>
                      <a:endParaRPr kumimoji="1" lang="en-US" altLang="ko-KR" sz="900" b="0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28800" marT="53996" marB="53996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2</a:t>
                      </a:r>
                      <a:endParaRPr kumimoji="1" lang="en-US" altLang="ko-KR" sz="900" b="0" i="0" u="none" dirty="0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2871">
                <a:tc gridSpan="2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Page elements</a:t>
                      </a:r>
                      <a:endParaRPr kumimoji="1" lang="en-US" altLang="ko-KR" sz="900" b="0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>
                      <a:noFill/>
                    </a:lnB>
                    <a:solidFill>
                      <a:srgbClr val="DFDFDF">
                        <a:alpha val="10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7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참고: 로그인 전 모든 페이지 &gt; 회원가입</a:t>
                      </a:r>
                      <a:endParaRPr kumimoji="1" lang="ko-KR" altLang="en-US" sz="700" b="0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4458">
                <a:tc rowSpan="6" gridSpan="2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rowSpan="6"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페이지설명 </a:t>
                      </a:r>
                      <a:endParaRPr kumimoji="1" lang="ko-KR" altLang="en-US" sz="900" b="1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30058">
                <a:tc gridSpan="2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4458">
                <a:tc gridSpan="2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디자이너</a:t>
                      </a:r>
                      <a:endParaRPr kumimoji="1" lang="ko-KR" altLang="en-US" sz="900" b="1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30104">
                <a:tc gridSpan="2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두 가지 이용약관 안내 영역 분배</a:t>
                      </a:r>
                    </a:p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체크박스 활용하여 동의 표시</a:t>
                      </a:r>
                      <a:endParaRPr kumimoji="1" lang="ko-KR" altLang="en-US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2871">
                <a:tc gridSpan="2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개발자</a:t>
                      </a:r>
                      <a:endParaRPr kumimoji="1" lang="ko-KR" altLang="en-US" sz="900" b="1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01517">
                <a:tc gridSpan="2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맨 아래 모두 동의를 누르면 전체 동의 표시되도록 기능 구현</a:t>
                      </a:r>
                    </a:p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 </a:t>
                      </a:r>
                    </a:p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모두 동의 체크되어 있어야 다음 페이지로 이동할 수 있도록 기능 구현</a:t>
                      </a:r>
                    </a:p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900" b="0" i="0" u="none" baseline="0" dirty="0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동의 없이 다음 버튼 누를 경우 </a:t>
                      </a:r>
                      <a:r>
                        <a:rPr kumimoji="1" lang="ko-KR" altLang="en-US" sz="900" b="0" i="0" u="none" baseline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알림창으로</a:t>
                      </a:r>
                      <a:r>
                        <a:rPr kumimoji="1" lang="ko-KR" altLang="en-US" sz="900" b="0" i="0" u="none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 안내</a:t>
                      </a:r>
                      <a:endParaRPr kumimoji="1" lang="ko-KR" altLang="en-US" sz="900" b="0" i="0" u="none" dirty="0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23628" name="그림 23627"/>
          <p:cNvPicPr>
            <a:picLocks noChangeAspect="1"/>
          </p:cNvPicPr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379335" y="774579"/>
            <a:ext cx="7250361" cy="6061559"/>
          </a:xfrm>
          <a:prstGeom prst="rect">
            <a:avLst/>
          </a:prstGeom>
          <a:noFill/>
          <a:ln>
            <a:noFill/>
          </a:ln>
        </p:spPr>
      </p:pic>
      <p:sp>
        <p:nvSpPr>
          <p:cNvPr id="23629" name="TextBox 23628"/>
          <p:cNvSpPr txBox="1"/>
          <p:nvPr/>
        </p:nvSpPr>
        <p:spPr>
          <a:xfrm>
            <a:off x="382517" y="736456"/>
            <a:ext cx="7261469" cy="1136444"/>
          </a:xfrm>
          <a:prstGeom prst="rect">
            <a:avLst/>
          </a:prstGeom>
          <a:noFill/>
          <a:ln w="25508" cap="rnd" cmpd="sng" algn="ctr">
            <a:solidFill>
              <a:srgbClr val="800000">
                <a:alpha val="100000"/>
              </a:srgbClr>
            </a:solidFill>
            <a:prstDash val="sysDot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u="none" baseline="0">
              <a:solidFill>
                <a:schemeClr val="tx1"/>
              </a:solidFill>
              <a:latin typeface="굴림"/>
              <a:ea typeface="굴림"/>
            </a:endParaRPr>
          </a:p>
        </p:txBody>
      </p:sp>
      <p:sp>
        <p:nvSpPr>
          <p:cNvPr id="23630" name="TextBox 23629"/>
          <p:cNvSpPr txBox="1"/>
          <p:nvPr/>
        </p:nvSpPr>
        <p:spPr>
          <a:xfrm>
            <a:off x="376154" y="758671"/>
            <a:ext cx="315871" cy="301582"/>
          </a:xfrm>
          <a:prstGeom prst="rect">
            <a:avLst/>
          </a:prstGeom>
          <a:solidFill>
            <a:srgbClr val="FF0000">
              <a:alpha val="100000"/>
            </a:srgbClr>
          </a:solidFill>
          <a:ln w="25452" cap="flat" cmpd="sng" algn="ctr">
            <a:solidFill>
              <a:srgbClr val="C00000">
                <a:alpha val="100000"/>
              </a:srgbClr>
            </a:solidFill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1028836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800" b="1" i="0" u="none" baseline="0">
                <a:solidFill>
                  <a:srgbClr val="FFFFFF">
                    <a:alpha val="100000"/>
                  </a:srgbClr>
                </a:solidFill>
                <a:latin typeface="굴림"/>
                <a:ea typeface="굴림"/>
              </a:rPr>
              <a:t>A</a:t>
            </a:r>
            <a:endParaRPr kumimoji="1" lang="en-US" altLang="ko-KR" sz="1800" b="1" i="0" u="none">
              <a:solidFill>
                <a:srgbClr val="FFFFFF">
                  <a:alpha val="100000"/>
                </a:srgbClr>
              </a:solidFill>
              <a:latin typeface="굴림"/>
              <a:ea typeface="굴림"/>
            </a:endParaRPr>
          </a:p>
        </p:txBody>
      </p:sp>
      <p:sp>
        <p:nvSpPr>
          <p:cNvPr id="23631" name="TextBox 23630"/>
          <p:cNvSpPr txBox="1"/>
          <p:nvPr/>
        </p:nvSpPr>
        <p:spPr>
          <a:xfrm>
            <a:off x="382517" y="1874519"/>
            <a:ext cx="7264650" cy="4150535"/>
          </a:xfrm>
          <a:prstGeom prst="rect">
            <a:avLst/>
          </a:prstGeom>
          <a:noFill/>
          <a:ln w="25508" cap="rnd" cmpd="sng" algn="ctr">
            <a:solidFill>
              <a:srgbClr val="800000">
                <a:alpha val="100000"/>
              </a:srgbClr>
            </a:solidFill>
            <a:prstDash val="sysDot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u="none" baseline="0">
              <a:solidFill>
                <a:schemeClr val="tx1"/>
              </a:solidFill>
              <a:latin typeface="굴림"/>
              <a:ea typeface="굴림"/>
            </a:endParaRPr>
          </a:p>
        </p:txBody>
      </p:sp>
      <p:sp>
        <p:nvSpPr>
          <p:cNvPr id="23632" name="TextBox 23631"/>
          <p:cNvSpPr txBox="1"/>
          <p:nvPr/>
        </p:nvSpPr>
        <p:spPr>
          <a:xfrm>
            <a:off x="382517" y="1874519"/>
            <a:ext cx="314252" cy="299963"/>
          </a:xfrm>
          <a:prstGeom prst="rect">
            <a:avLst/>
          </a:prstGeom>
          <a:solidFill>
            <a:srgbClr val="FF0000">
              <a:alpha val="100000"/>
            </a:srgbClr>
          </a:solidFill>
          <a:ln w="25452" cap="flat" cmpd="sng" algn="ctr">
            <a:solidFill>
              <a:srgbClr val="C00000">
                <a:alpha val="100000"/>
              </a:srgbClr>
            </a:solidFill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1028836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800" b="1" i="0" u="none" baseline="0">
                <a:solidFill>
                  <a:srgbClr val="FFFFFF">
                    <a:alpha val="100000"/>
                  </a:srgbClr>
                </a:solidFill>
                <a:latin typeface="굴림"/>
                <a:ea typeface="굴림"/>
              </a:rPr>
              <a:t>B</a:t>
            </a:r>
            <a:endParaRPr kumimoji="1" lang="en-US" altLang="ko-KR" sz="1800" b="1" i="0" u="none">
              <a:solidFill>
                <a:srgbClr val="FFFFFF">
                  <a:alpha val="100000"/>
                </a:srgbClr>
              </a:solidFill>
              <a:latin typeface="굴림"/>
              <a:ea typeface="굴림"/>
            </a:endParaRPr>
          </a:p>
        </p:txBody>
      </p:sp>
      <p:sp>
        <p:nvSpPr>
          <p:cNvPr id="23636" name="TextBox 23635"/>
          <p:cNvSpPr txBox="1"/>
          <p:nvPr/>
        </p:nvSpPr>
        <p:spPr>
          <a:xfrm>
            <a:off x="382517" y="6025055"/>
            <a:ext cx="7258287" cy="833299"/>
          </a:xfrm>
          <a:prstGeom prst="rect">
            <a:avLst/>
          </a:prstGeom>
          <a:noFill/>
          <a:ln w="25508" cap="rnd" cmpd="sng" algn="ctr">
            <a:solidFill>
              <a:srgbClr val="800000">
                <a:alpha val="100000"/>
              </a:srgbClr>
            </a:solidFill>
            <a:prstDash val="sysDot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u="none" baseline="0">
              <a:solidFill>
                <a:schemeClr val="tx1"/>
              </a:solidFill>
              <a:latin typeface="굴림"/>
              <a:ea typeface="굴림"/>
            </a:endParaRPr>
          </a:p>
        </p:txBody>
      </p:sp>
      <p:sp>
        <p:nvSpPr>
          <p:cNvPr id="23637" name="TextBox 23636"/>
          <p:cNvSpPr txBox="1"/>
          <p:nvPr/>
        </p:nvSpPr>
        <p:spPr>
          <a:xfrm>
            <a:off x="392062" y="6037725"/>
            <a:ext cx="299963" cy="188886"/>
          </a:xfrm>
          <a:prstGeom prst="rect">
            <a:avLst/>
          </a:prstGeom>
          <a:solidFill>
            <a:srgbClr val="FF0000">
              <a:alpha val="100000"/>
            </a:srgbClr>
          </a:solidFill>
          <a:ln w="25452" cap="flat" cmpd="sng" algn="ctr">
            <a:solidFill>
              <a:srgbClr val="C00000">
                <a:alpha val="100000"/>
              </a:srgbClr>
            </a:solidFill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1028836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800" b="1" i="0" u="none" baseline="0">
                <a:solidFill>
                  <a:srgbClr val="FFFFFF">
                    <a:alpha val="100000"/>
                  </a:srgbClr>
                </a:solidFill>
                <a:latin typeface="굴림"/>
                <a:ea typeface="굴림"/>
              </a:rPr>
              <a:t>C</a:t>
            </a:r>
            <a:endParaRPr kumimoji="1" lang="en-US" altLang="ko-KR" sz="1800" b="1" i="0" u="none">
              <a:solidFill>
                <a:srgbClr val="FFFFFF">
                  <a:alpha val="100000"/>
                </a:srgbClr>
              </a:solidFill>
              <a:latin typeface="굴림"/>
              <a:ea typeface="굴림"/>
            </a:endParaRPr>
          </a:p>
        </p:txBody>
      </p:sp>
      <p:sp>
        <p:nvSpPr>
          <p:cNvPr id="23638" name="TextBox 23637"/>
          <p:cNvSpPr txBox="1"/>
          <p:nvPr/>
        </p:nvSpPr>
        <p:spPr>
          <a:xfrm>
            <a:off x="7647168" y="987244"/>
            <a:ext cx="1872901" cy="1701485"/>
          </a:xfrm>
          <a:prstGeom prst="rect">
            <a:avLst/>
          </a:prstGeom>
          <a:noFill/>
          <a:ln>
            <a:noFill/>
          </a:ln>
        </p:spPr>
        <p:txBody>
          <a:bodyPr vert="horz" wrap="square" lIns="100803" tIns="50402" rIns="100803" bIns="50402" anchor="t">
            <a:spAutoFit/>
          </a:bodyPr>
          <a:lstStyle/>
          <a:p>
            <a:pPr marL="0" lvl="0" indent="0" algn="l" defTabSz="1540713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800" b="0" i="0" u="none" baseline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B: 회원가입을 누르면 이용약관 페이지가 나온다.</a:t>
            </a:r>
          </a:p>
          <a:p>
            <a:pPr marL="0" lvl="0" indent="0" algn="l" defTabSz="1540713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1" lang="en-US" altLang="ko-KR" sz="800" b="0" i="0" u="none" baseline="0">
              <a:solidFill>
                <a:srgbClr val="000000">
                  <a:alpha val="100000"/>
                </a:srgbClr>
              </a:solidFill>
              <a:latin typeface="돋움"/>
              <a:ea typeface="돋움"/>
            </a:endParaRPr>
          </a:p>
          <a:p>
            <a:pPr marL="0" lvl="0" indent="0" algn="l" defTabSz="1540713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800" b="0" i="0" u="none" baseline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C: 현재 페이지에서 모두 동의를 표시한 뒤 다음 버튼을 눌러 이동할 수 있다.</a:t>
            </a:r>
          </a:p>
          <a:p>
            <a:pPr marL="0" lvl="0" indent="0" algn="l" defTabSz="1540713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1" lang="en-US" altLang="ko-KR" sz="800" b="0" i="0" u="none" baseline="0">
              <a:solidFill>
                <a:srgbClr val="000000">
                  <a:alpha val="100000"/>
                </a:srgbClr>
              </a:solidFill>
              <a:latin typeface="돋움"/>
              <a:ea typeface="돋움"/>
            </a:endParaRPr>
          </a:p>
          <a:p>
            <a:pPr marL="0" lvl="0" indent="0" algn="l" defTabSz="1540713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800" b="0" i="0" u="none" baseline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D: 메인 화면으로 이동한다.</a:t>
            </a:r>
          </a:p>
          <a:p>
            <a:pPr marL="0" lvl="0" indent="0" algn="l" defTabSz="1540713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1" lang="en-US" altLang="ko-KR" sz="800" b="0" i="0" u="none" baseline="0">
              <a:solidFill>
                <a:srgbClr val="000000">
                  <a:alpha val="100000"/>
                </a:srgbClr>
              </a:solidFill>
              <a:latin typeface="돋움"/>
              <a:ea typeface="돋움"/>
            </a:endParaRPr>
          </a:p>
          <a:p>
            <a:pPr marL="0" lvl="0" indent="0" algn="l" defTabSz="1540713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800" b="0" i="0" u="none" baseline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E: 만약 체크가 안 된 항목이 있는데 다음 버튼을 누르면 알림창으로 표시하며, 모두 동의 시 다음 페이지인 회원가입 입력 폼으로 이동한다.</a:t>
            </a:r>
            <a:endParaRPr kumimoji="1" lang="en-US" altLang="ko-KR" sz="800" b="0" i="0" u="none">
              <a:solidFill>
                <a:srgbClr val="000000">
                  <a:alpha val="100000"/>
                </a:srgbClr>
              </a:solidFill>
              <a:latin typeface="돋움"/>
              <a:ea typeface="돋움"/>
            </a:endParaRPr>
          </a:p>
        </p:txBody>
      </p:sp>
      <p:sp>
        <p:nvSpPr>
          <p:cNvPr id="23639" name="TextBox 23638"/>
          <p:cNvSpPr txBox="1"/>
          <p:nvPr/>
        </p:nvSpPr>
        <p:spPr>
          <a:xfrm>
            <a:off x="5313995" y="5758414"/>
            <a:ext cx="204738" cy="206301"/>
          </a:xfrm>
          <a:prstGeom prst="rect">
            <a:avLst/>
          </a:prstGeom>
          <a:solidFill>
            <a:srgbClr val="FF0000">
              <a:alpha val="100000"/>
            </a:srgbClr>
          </a:solidFill>
          <a:ln w="25452" cap="flat" cmpd="sng" algn="ctr">
            <a:solidFill>
              <a:srgbClr val="C00000">
                <a:alpha val="100000"/>
              </a:srgbClr>
            </a:solidFill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1028836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800" b="1" i="0" u="none" baseline="0">
                <a:solidFill>
                  <a:srgbClr val="FFFFFF">
                    <a:alpha val="100000"/>
                  </a:srgbClr>
                </a:solidFill>
                <a:latin typeface="굴림"/>
                <a:ea typeface="굴림"/>
              </a:rPr>
              <a:t>E</a:t>
            </a:r>
            <a:endParaRPr kumimoji="1" lang="en-US" altLang="ko-KR" sz="1800" b="1" i="0" u="none">
              <a:solidFill>
                <a:srgbClr val="FFFFFF">
                  <a:alpha val="100000"/>
                </a:srgbClr>
              </a:solidFill>
              <a:latin typeface="굴림"/>
              <a:ea typeface="굴림"/>
            </a:endParaRPr>
          </a:p>
        </p:txBody>
      </p:sp>
      <p:sp>
        <p:nvSpPr>
          <p:cNvPr id="23640" name="TextBox 23639"/>
          <p:cNvSpPr txBox="1"/>
          <p:nvPr/>
        </p:nvSpPr>
        <p:spPr>
          <a:xfrm>
            <a:off x="4156898" y="5756795"/>
            <a:ext cx="1071361" cy="217465"/>
          </a:xfrm>
          <a:prstGeom prst="rect">
            <a:avLst/>
          </a:prstGeom>
          <a:noFill/>
          <a:ln w="25508" cap="rnd" cmpd="sng" algn="ctr">
            <a:solidFill>
              <a:srgbClr val="800000">
                <a:alpha val="100000"/>
              </a:srgbClr>
            </a:solidFill>
            <a:prstDash val="sysDot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u="none" baseline="0">
              <a:solidFill>
                <a:schemeClr val="tx1"/>
              </a:solidFill>
              <a:latin typeface="굴림"/>
              <a:ea typeface="굴림"/>
            </a:endParaRPr>
          </a:p>
        </p:txBody>
      </p:sp>
      <p:sp>
        <p:nvSpPr>
          <p:cNvPr id="23641" name="TextBox 23640"/>
          <p:cNvSpPr txBox="1"/>
          <p:nvPr/>
        </p:nvSpPr>
        <p:spPr>
          <a:xfrm>
            <a:off x="1457060" y="3682337"/>
            <a:ext cx="204738" cy="206301"/>
          </a:xfrm>
          <a:prstGeom prst="rect">
            <a:avLst/>
          </a:prstGeom>
          <a:solidFill>
            <a:srgbClr val="FF0000">
              <a:alpha val="100000"/>
            </a:srgbClr>
          </a:solidFill>
          <a:ln w="25452" cap="flat" cmpd="sng" algn="ctr">
            <a:solidFill>
              <a:srgbClr val="C00000">
                <a:alpha val="100000"/>
              </a:srgbClr>
            </a:solidFill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1028836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800" b="1" i="0" u="none" baseline="0">
                <a:solidFill>
                  <a:srgbClr val="FFFFFF">
                    <a:alpha val="100000"/>
                  </a:srgbClr>
                </a:solidFill>
                <a:latin typeface="굴림"/>
                <a:ea typeface="굴림"/>
              </a:rPr>
              <a:t>C</a:t>
            </a:r>
            <a:endParaRPr kumimoji="1" lang="en-US" altLang="ko-KR" sz="1800" b="1" i="0" u="none">
              <a:solidFill>
                <a:srgbClr val="FFFFFF">
                  <a:alpha val="100000"/>
                </a:srgbClr>
              </a:solidFill>
              <a:latin typeface="굴림"/>
              <a:ea typeface="굴림"/>
            </a:endParaRPr>
          </a:p>
        </p:txBody>
      </p:sp>
      <p:sp>
        <p:nvSpPr>
          <p:cNvPr id="23642" name="TextBox 23641"/>
          <p:cNvSpPr txBox="1"/>
          <p:nvPr/>
        </p:nvSpPr>
        <p:spPr>
          <a:xfrm>
            <a:off x="1455497" y="3683900"/>
            <a:ext cx="5583761" cy="1977670"/>
          </a:xfrm>
          <a:prstGeom prst="rect">
            <a:avLst/>
          </a:prstGeom>
          <a:noFill/>
          <a:ln w="25508" cap="rnd" cmpd="sng" algn="ctr">
            <a:solidFill>
              <a:srgbClr val="800000">
                <a:alpha val="100000"/>
              </a:srgbClr>
            </a:solidFill>
            <a:prstDash val="sysDot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u="none" baseline="0">
              <a:solidFill>
                <a:schemeClr val="tx1"/>
              </a:solidFill>
              <a:latin typeface="굴림"/>
              <a:ea typeface="굴림"/>
            </a:endParaRPr>
          </a:p>
        </p:txBody>
      </p:sp>
      <p:sp>
        <p:nvSpPr>
          <p:cNvPr id="23643" name="TextBox 23642"/>
          <p:cNvSpPr txBox="1"/>
          <p:nvPr/>
        </p:nvSpPr>
        <p:spPr>
          <a:xfrm>
            <a:off x="2630009" y="5736199"/>
            <a:ext cx="190449" cy="206301"/>
          </a:xfrm>
          <a:prstGeom prst="rect">
            <a:avLst/>
          </a:prstGeom>
          <a:solidFill>
            <a:srgbClr val="FF0000">
              <a:alpha val="100000"/>
            </a:srgbClr>
          </a:solidFill>
          <a:ln w="25452" cap="flat" cmpd="sng" algn="ctr">
            <a:solidFill>
              <a:srgbClr val="C00000">
                <a:alpha val="100000"/>
              </a:srgbClr>
            </a:solidFill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1028836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800" b="1" i="0" u="none" baseline="0">
                <a:solidFill>
                  <a:srgbClr val="FFFFFF">
                    <a:alpha val="100000"/>
                  </a:srgbClr>
                </a:solidFill>
                <a:latin typeface="굴림"/>
                <a:ea typeface="굴림"/>
              </a:rPr>
              <a:t>D</a:t>
            </a:r>
            <a:endParaRPr kumimoji="1" lang="en-US" altLang="ko-KR" sz="1800" b="1" i="0" u="none">
              <a:solidFill>
                <a:srgbClr val="FFFFFF">
                  <a:alpha val="100000"/>
                </a:srgbClr>
              </a:solidFill>
              <a:latin typeface="굴림"/>
              <a:ea typeface="굴림"/>
            </a:endParaRPr>
          </a:p>
        </p:txBody>
      </p:sp>
      <p:sp>
        <p:nvSpPr>
          <p:cNvPr id="23644" name="TextBox 23643"/>
          <p:cNvSpPr txBox="1"/>
          <p:nvPr/>
        </p:nvSpPr>
        <p:spPr>
          <a:xfrm>
            <a:off x="2875997" y="5744125"/>
            <a:ext cx="1066617" cy="207920"/>
          </a:xfrm>
          <a:prstGeom prst="rect">
            <a:avLst/>
          </a:prstGeom>
          <a:noFill/>
          <a:ln w="25508" cap="rnd" cmpd="sng" algn="ctr">
            <a:solidFill>
              <a:srgbClr val="800000">
                <a:alpha val="100000"/>
              </a:srgbClr>
            </a:solidFill>
            <a:prstDash val="sysDot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u="none" baseline="0">
              <a:solidFill>
                <a:schemeClr val="tx1"/>
              </a:solidFill>
              <a:latin typeface="굴림"/>
              <a:ea typeface="굴림"/>
            </a:endParaRPr>
          </a:p>
        </p:txBody>
      </p:sp>
    </p:spTree>
    <p:extLst>
      <p:ext uri="{BB962C8B-B14F-4D97-AF65-F5344CB8AC3E}">
        <p14:creationId xmlns:p14="http://schemas.microsoft.com/office/powerpoint/2010/main" val="26429427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580" name="표 24579"/>
          <p:cNvGraphicFramePr/>
          <p:nvPr>
            <p:extLst>
              <p:ext uri="{D42A27DB-BD31-4B8C-83A1-F6EECF244321}">
                <p14:modId xmlns:p14="http://schemas.microsoft.com/office/powerpoint/2010/main" val="2299288677"/>
              </p:ext>
            </p:extLst>
          </p:nvPr>
        </p:nvGraphicFramePr>
        <p:xfrm>
          <a:off x="379335" y="-2"/>
          <a:ext cx="9140907" cy="6850064"/>
        </p:xfrm>
        <a:graphic>
          <a:graphicData uri="http://schemas.openxmlformats.org/drawingml/2006/table">
            <a:tbl>
              <a:tblPr firstRow="1" bandRow="1"/>
              <a:tblGrid>
                <a:gridCol w="8745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853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90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491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508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4762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57726">
                <a:tc gridSpan="6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Project : OO 웹 애플리케이션</a:t>
                      </a:r>
                      <a:endParaRPr kumimoji="1" lang="ko-KR" altLang="en-US" sz="900" b="1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390"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Page Subject</a:t>
                      </a:r>
                      <a:endParaRPr kumimoji="1" lang="en-US" altLang="ko-KR" sz="900" b="0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 회원가입 폼 페이지 구조도</a:t>
                      </a:r>
                    </a:p>
                  </a:txBody>
                  <a:tcPr marL="54000" marR="54000" marT="53996" marB="53996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ID</a:t>
                      </a:r>
                      <a:endParaRPr kumimoji="1" lang="en-US" altLang="ko-KR" sz="900" b="0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28800" marT="53996" marB="53996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Page</a:t>
                      </a:r>
                      <a:endParaRPr kumimoji="1" lang="en-US" altLang="ko-KR" sz="900" b="0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28800" marT="53996" marB="53996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3</a:t>
                      </a:r>
                      <a:endParaRPr kumimoji="1" lang="en-US" altLang="ko-KR" sz="900" b="0" i="0" u="none" dirty="0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7726">
                <a:tc gridSpan="2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Page elements</a:t>
                      </a:r>
                      <a:endParaRPr kumimoji="1" lang="en-US" altLang="ko-KR" sz="900" b="0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>
                      <a:noFill/>
                    </a:lnB>
                    <a:solidFill>
                      <a:srgbClr val="DFDFDF">
                        <a:alpha val="10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참고: 회원가입 &gt; 이용약관 &gt; 다음</a:t>
                      </a:r>
                      <a:endParaRPr kumimoji="1" lang="ko-KR" altLang="en-US" sz="900" b="0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7726">
                <a:tc rowSpan="6" gridSpan="2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rowSpan="6"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페이지설명 </a:t>
                      </a:r>
                      <a:endParaRPr kumimoji="1" lang="ko-KR" altLang="en-US" sz="900" b="1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90924">
                <a:tc gridSpan="2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7726">
                <a:tc gridSpan="2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디자이너</a:t>
                      </a:r>
                      <a:endParaRPr kumimoji="1" lang="ko-KR" altLang="en-US" sz="900" b="1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63344">
                <a:tc gridSpan="2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ko-KR" sz="900" b="0" i="0" u="none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디자이너: 자체 데이터베이스에서 요구하는 항목에 맞게 </a:t>
                      </a:r>
                      <a:r>
                        <a:rPr kumimoji="1" lang="ko-KR" altLang="ko-KR" sz="900" b="0" i="0" u="none" baseline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Form</a:t>
                      </a:r>
                      <a:r>
                        <a:rPr kumimoji="1" lang="ko-KR" altLang="ko-KR" sz="900" b="0" i="0" u="none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 태그 작성하고 </a:t>
                      </a:r>
                      <a:r>
                        <a:rPr kumimoji="1" lang="ko-KR" altLang="ko-KR" sz="900" b="0" i="0" u="none" baseline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Method는</a:t>
                      </a:r>
                      <a:r>
                        <a:rPr kumimoji="1" lang="ko-KR" altLang="ko-KR" sz="900" b="0" i="0" u="none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 Post 방식으로 사용하여 개인정보 유출에 유의 </a:t>
                      </a:r>
                    </a:p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dirty="0">
                        <a:solidFill>
                          <a:srgbClr val="333333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7726">
                <a:tc gridSpan="2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개발자</a:t>
                      </a:r>
                      <a:endParaRPr kumimoji="1" lang="ko-KR" altLang="en-US" sz="900" b="1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218776">
                <a:tc gridSpan="2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회원가입 폼 페이지 직접 접근 불가능하도록 보안 기능 구현</a:t>
                      </a:r>
                    </a:p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900" b="0" i="0" u="none" baseline="0" dirty="0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이전 단계 이용약관에 동의한 사용자만 현재 페이지로 이동 가능하도록 구현</a:t>
                      </a:r>
                    </a:p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900" b="0" i="0" u="none" baseline="0" dirty="0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Java</a:t>
                      </a:r>
                      <a:r>
                        <a:rPr kumimoji="1" lang="ko-KR" altLang="en-US" sz="900" b="0" i="0" u="none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 </a:t>
                      </a:r>
                      <a:r>
                        <a:rPr kumimoji="1" lang="ko-KR" altLang="en-US" sz="900" b="0" i="0" u="none" baseline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script</a:t>
                      </a:r>
                      <a:r>
                        <a:rPr kumimoji="1" lang="ko-KR" altLang="en-US" sz="900" b="0" i="0" u="none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 활용하여아이디 중복 체크</a:t>
                      </a:r>
                    </a:p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900" b="0" i="0" u="none" baseline="0" dirty="0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다음 주소 </a:t>
                      </a:r>
                      <a:r>
                        <a:rPr kumimoji="1" lang="ko-KR" altLang="en-US" sz="900" b="0" i="0" u="none" baseline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api</a:t>
                      </a:r>
                      <a:r>
                        <a:rPr kumimoji="1" lang="ko-KR" altLang="en-US" sz="900" b="0" i="0" u="none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 활용</a:t>
                      </a:r>
                    </a:p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900" b="0" i="0" u="none" baseline="0" dirty="0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비밀번호 암호화하여 데이터 처리</a:t>
                      </a:r>
                      <a:endParaRPr kumimoji="1" lang="ko-KR" altLang="en-US" sz="900" b="0" i="0" u="none" dirty="0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24652" name="그림 24651"/>
          <p:cNvPicPr>
            <a:picLocks noChangeAspect="1"/>
          </p:cNvPicPr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379335" y="725348"/>
            <a:ext cx="7250361" cy="5761596"/>
          </a:xfrm>
          <a:prstGeom prst="rect">
            <a:avLst/>
          </a:prstGeom>
          <a:noFill/>
          <a:ln>
            <a:noFill/>
          </a:ln>
        </p:spPr>
      </p:pic>
      <p:sp>
        <p:nvSpPr>
          <p:cNvPr id="24653" name="TextBox 24652"/>
          <p:cNvSpPr txBox="1"/>
          <p:nvPr/>
        </p:nvSpPr>
        <p:spPr>
          <a:xfrm>
            <a:off x="382517" y="736456"/>
            <a:ext cx="7261469" cy="1382488"/>
          </a:xfrm>
          <a:prstGeom prst="rect">
            <a:avLst/>
          </a:prstGeom>
          <a:noFill/>
          <a:ln w="25508" cap="rnd" cmpd="sng" algn="ctr">
            <a:solidFill>
              <a:srgbClr val="800000">
                <a:alpha val="100000"/>
              </a:srgbClr>
            </a:solidFill>
            <a:prstDash val="sysDot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u="none" baseline="0">
              <a:solidFill>
                <a:schemeClr val="tx1"/>
              </a:solidFill>
              <a:latin typeface="굴림"/>
              <a:ea typeface="굴림"/>
            </a:endParaRPr>
          </a:p>
        </p:txBody>
      </p:sp>
      <p:sp>
        <p:nvSpPr>
          <p:cNvPr id="24654" name="TextBox 24653"/>
          <p:cNvSpPr txBox="1"/>
          <p:nvPr/>
        </p:nvSpPr>
        <p:spPr>
          <a:xfrm>
            <a:off x="376154" y="758671"/>
            <a:ext cx="315871" cy="399988"/>
          </a:xfrm>
          <a:prstGeom prst="rect">
            <a:avLst/>
          </a:prstGeom>
          <a:solidFill>
            <a:srgbClr val="FF0000">
              <a:alpha val="100000"/>
            </a:srgbClr>
          </a:solidFill>
          <a:ln w="25452" cap="flat" cmpd="sng" algn="ctr">
            <a:solidFill>
              <a:srgbClr val="C00000">
                <a:alpha val="100000"/>
              </a:srgbClr>
            </a:solidFill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1028836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800" b="1" i="0" u="none" baseline="0">
                <a:solidFill>
                  <a:srgbClr val="FFFFFF">
                    <a:alpha val="100000"/>
                  </a:srgbClr>
                </a:solidFill>
                <a:latin typeface="굴림"/>
                <a:ea typeface="굴림"/>
              </a:rPr>
              <a:t>A</a:t>
            </a:r>
            <a:endParaRPr kumimoji="1" lang="en-US" altLang="ko-KR" sz="1800" b="1" i="0" u="none">
              <a:solidFill>
                <a:srgbClr val="FFFFFF">
                  <a:alpha val="100000"/>
                </a:srgbClr>
              </a:solidFill>
              <a:latin typeface="굴림"/>
              <a:ea typeface="굴림"/>
            </a:endParaRPr>
          </a:p>
        </p:txBody>
      </p:sp>
      <p:sp>
        <p:nvSpPr>
          <p:cNvPr id="24655" name="TextBox 24654"/>
          <p:cNvSpPr txBox="1"/>
          <p:nvPr/>
        </p:nvSpPr>
        <p:spPr>
          <a:xfrm>
            <a:off x="382517" y="2125252"/>
            <a:ext cx="7264650" cy="3483962"/>
          </a:xfrm>
          <a:prstGeom prst="rect">
            <a:avLst/>
          </a:prstGeom>
          <a:noFill/>
          <a:ln w="25508" cap="rnd" cmpd="sng" algn="ctr">
            <a:solidFill>
              <a:srgbClr val="800000">
                <a:alpha val="100000"/>
              </a:srgbClr>
            </a:solidFill>
            <a:prstDash val="sysDot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u="none" baseline="0">
              <a:solidFill>
                <a:schemeClr val="tx1"/>
              </a:solidFill>
              <a:latin typeface="굴림"/>
              <a:ea typeface="굴림"/>
            </a:endParaRPr>
          </a:p>
        </p:txBody>
      </p:sp>
      <p:sp>
        <p:nvSpPr>
          <p:cNvPr id="24656" name="TextBox 24655"/>
          <p:cNvSpPr txBox="1"/>
          <p:nvPr/>
        </p:nvSpPr>
        <p:spPr>
          <a:xfrm>
            <a:off x="392062" y="2153830"/>
            <a:ext cx="314252" cy="263514"/>
          </a:xfrm>
          <a:prstGeom prst="rect">
            <a:avLst/>
          </a:prstGeom>
          <a:solidFill>
            <a:srgbClr val="FF0000">
              <a:alpha val="100000"/>
            </a:srgbClr>
          </a:solidFill>
          <a:ln w="25452" cap="flat" cmpd="sng" algn="ctr">
            <a:solidFill>
              <a:srgbClr val="C00000">
                <a:alpha val="100000"/>
              </a:srgbClr>
            </a:solidFill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1028836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800" b="1" i="0" u="none" baseline="0">
                <a:solidFill>
                  <a:srgbClr val="FFFFFF">
                    <a:alpha val="100000"/>
                  </a:srgbClr>
                </a:solidFill>
                <a:latin typeface="굴림"/>
                <a:ea typeface="굴림"/>
              </a:rPr>
              <a:t>B</a:t>
            </a:r>
            <a:endParaRPr kumimoji="1" lang="en-US" altLang="ko-KR" sz="1800" b="1" i="0" u="none">
              <a:solidFill>
                <a:srgbClr val="FFFFFF">
                  <a:alpha val="100000"/>
                </a:srgbClr>
              </a:solidFill>
              <a:latin typeface="굴림"/>
              <a:ea typeface="굴림"/>
            </a:endParaRPr>
          </a:p>
        </p:txBody>
      </p:sp>
      <p:sp>
        <p:nvSpPr>
          <p:cNvPr id="24660" name="TextBox 24659"/>
          <p:cNvSpPr txBox="1"/>
          <p:nvPr/>
        </p:nvSpPr>
        <p:spPr>
          <a:xfrm>
            <a:off x="382517" y="5615522"/>
            <a:ext cx="7258287" cy="865059"/>
          </a:xfrm>
          <a:prstGeom prst="rect">
            <a:avLst/>
          </a:prstGeom>
          <a:noFill/>
          <a:ln w="25508" cap="rnd" cmpd="sng" algn="ctr">
            <a:solidFill>
              <a:srgbClr val="800000">
                <a:alpha val="100000"/>
              </a:srgbClr>
            </a:solidFill>
            <a:prstDash val="sysDot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u="none" baseline="0">
              <a:solidFill>
                <a:schemeClr val="tx1"/>
              </a:solidFill>
              <a:latin typeface="굴림"/>
              <a:ea typeface="굴림"/>
            </a:endParaRPr>
          </a:p>
        </p:txBody>
      </p:sp>
      <p:sp>
        <p:nvSpPr>
          <p:cNvPr id="24661" name="TextBox 24660"/>
          <p:cNvSpPr txBox="1"/>
          <p:nvPr/>
        </p:nvSpPr>
        <p:spPr>
          <a:xfrm>
            <a:off x="392062" y="5610777"/>
            <a:ext cx="299963" cy="253969"/>
          </a:xfrm>
          <a:prstGeom prst="rect">
            <a:avLst/>
          </a:prstGeom>
          <a:solidFill>
            <a:srgbClr val="FF0000">
              <a:alpha val="100000"/>
            </a:srgbClr>
          </a:solidFill>
          <a:ln w="25452" cap="flat" cmpd="sng" algn="ctr">
            <a:solidFill>
              <a:srgbClr val="C00000">
                <a:alpha val="100000"/>
              </a:srgbClr>
            </a:solidFill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1028836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800" b="1" i="0" u="none" baseline="0">
                <a:solidFill>
                  <a:srgbClr val="FFFFFF">
                    <a:alpha val="100000"/>
                  </a:srgbClr>
                </a:solidFill>
                <a:latin typeface="굴림"/>
                <a:ea typeface="굴림"/>
              </a:rPr>
              <a:t>E</a:t>
            </a:r>
            <a:endParaRPr kumimoji="1" lang="en-US" altLang="ko-KR" sz="1800" b="1" i="0" u="none">
              <a:solidFill>
                <a:srgbClr val="FFFFFF">
                  <a:alpha val="100000"/>
                </a:srgbClr>
              </a:solidFill>
              <a:latin typeface="굴림"/>
              <a:ea typeface="굴림"/>
            </a:endParaRPr>
          </a:p>
        </p:txBody>
      </p:sp>
      <p:sp>
        <p:nvSpPr>
          <p:cNvPr id="24662" name="TextBox 24661"/>
          <p:cNvSpPr txBox="1"/>
          <p:nvPr/>
        </p:nvSpPr>
        <p:spPr>
          <a:xfrm>
            <a:off x="7629697" y="950739"/>
            <a:ext cx="1872957" cy="2071332"/>
          </a:xfrm>
          <a:prstGeom prst="rect">
            <a:avLst/>
          </a:prstGeom>
          <a:noFill/>
          <a:ln>
            <a:noFill/>
          </a:ln>
        </p:spPr>
        <p:txBody>
          <a:bodyPr vert="horz" wrap="square" lIns="100803" tIns="50402" rIns="100803" bIns="50402" anchor="t">
            <a:spAutoFit/>
          </a:bodyPr>
          <a:lstStyle/>
          <a:p>
            <a:pPr marL="0" lvl="0" indent="0" algn="l" defTabSz="1540713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800" b="0" i="0" u="none" baseline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B: 이용약관에 모두 동의한 사용자만 현재 페이지에서 회원가입을 할 수 있다.</a:t>
            </a:r>
          </a:p>
          <a:p>
            <a:pPr marL="0" lvl="0" indent="0" algn="l" defTabSz="1540713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1" lang="en-US" altLang="ko-KR" sz="800" b="0" i="0" u="none" baseline="0">
              <a:solidFill>
                <a:srgbClr val="000000">
                  <a:alpha val="100000"/>
                </a:srgbClr>
              </a:solidFill>
              <a:latin typeface="돋움"/>
              <a:ea typeface="돋움"/>
            </a:endParaRPr>
          </a:p>
          <a:p>
            <a:pPr marL="0" lvl="0" indent="0" algn="l" defTabSz="1540713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800" b="0" i="0" u="none" baseline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C: 아이디는 중복 확인을 통해 중복되지 않은 아이디만 사용 가능하다.</a:t>
            </a:r>
          </a:p>
          <a:p>
            <a:pPr marL="0" lvl="0" indent="0" algn="l" defTabSz="1540713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1" lang="en-US" altLang="ko-KR" sz="800" b="0" i="0" u="none" baseline="0">
              <a:solidFill>
                <a:srgbClr val="000000">
                  <a:alpha val="100000"/>
                </a:srgbClr>
              </a:solidFill>
              <a:latin typeface="돋움"/>
              <a:ea typeface="돋움"/>
            </a:endParaRPr>
          </a:p>
          <a:p>
            <a:pPr marL="0" lvl="0" indent="0" algn="l" defTabSz="1540713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800" b="0" i="0" u="none" baseline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D: 주소는 직접 입력하지 않고 다음 주소 api를 사용하여 주소를 전달받는다.</a:t>
            </a:r>
          </a:p>
          <a:p>
            <a:pPr marL="0" lvl="0" indent="0" algn="l" defTabSz="1540713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1" lang="en-US" altLang="ko-KR" sz="800" b="0" i="0" u="none" baseline="0">
              <a:solidFill>
                <a:srgbClr val="000000">
                  <a:alpha val="100000"/>
                </a:srgbClr>
              </a:solidFill>
              <a:latin typeface="돋움"/>
              <a:ea typeface="돋움"/>
            </a:endParaRPr>
          </a:p>
          <a:p>
            <a:pPr marL="0" lvl="0" indent="0" algn="l" defTabSz="1540713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800" b="0" i="0" u="none" baseline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F: 메인 화면으로 이동한다.</a:t>
            </a:r>
          </a:p>
          <a:p>
            <a:pPr marL="0" lvl="0" indent="0" algn="l" defTabSz="1540713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1" lang="en-US" altLang="ko-KR" sz="800" b="0" i="0" u="none" baseline="0">
              <a:solidFill>
                <a:srgbClr val="000000">
                  <a:alpha val="100000"/>
                </a:srgbClr>
              </a:solidFill>
              <a:latin typeface="돋움"/>
              <a:ea typeface="돋움"/>
            </a:endParaRPr>
          </a:p>
          <a:p>
            <a:pPr marL="0" lvl="0" indent="0" algn="l" defTabSz="1540713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800" b="0" i="0" u="none" baseline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G: 회원가입 성공시 로그인 화면으로 이동한다.</a:t>
            </a:r>
          </a:p>
          <a:p>
            <a:pPr marL="0" lvl="0" indent="0" algn="l" defTabSz="1540713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1" lang="en-US" altLang="ko-KR" sz="800" b="0" i="0" u="none">
              <a:solidFill>
                <a:srgbClr val="000000">
                  <a:alpha val="100000"/>
                </a:srgbClr>
              </a:solidFill>
              <a:latin typeface="돋움"/>
              <a:ea typeface="돋움"/>
            </a:endParaRPr>
          </a:p>
        </p:txBody>
      </p:sp>
      <p:sp>
        <p:nvSpPr>
          <p:cNvPr id="24663" name="TextBox 24662"/>
          <p:cNvSpPr txBox="1"/>
          <p:nvPr/>
        </p:nvSpPr>
        <p:spPr>
          <a:xfrm>
            <a:off x="6077412" y="2412544"/>
            <a:ext cx="206357" cy="206357"/>
          </a:xfrm>
          <a:prstGeom prst="rect">
            <a:avLst/>
          </a:prstGeom>
          <a:solidFill>
            <a:srgbClr val="FF0000">
              <a:alpha val="100000"/>
            </a:srgbClr>
          </a:solidFill>
          <a:ln w="25452" cap="flat" cmpd="sng" algn="ctr">
            <a:solidFill>
              <a:srgbClr val="C00000">
                <a:alpha val="100000"/>
              </a:srgbClr>
            </a:solidFill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1028836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800" b="1" i="0" u="none" baseline="0">
                <a:solidFill>
                  <a:srgbClr val="FFFFFF">
                    <a:alpha val="100000"/>
                  </a:srgbClr>
                </a:solidFill>
                <a:latin typeface="굴림"/>
                <a:ea typeface="굴림"/>
              </a:rPr>
              <a:t>C</a:t>
            </a:r>
            <a:endParaRPr kumimoji="1" lang="en-US" altLang="ko-KR" sz="1800" b="1" i="0" u="none">
              <a:solidFill>
                <a:srgbClr val="FFFFFF">
                  <a:alpha val="100000"/>
                </a:srgbClr>
              </a:solidFill>
              <a:latin typeface="굴림"/>
              <a:ea typeface="굴림"/>
            </a:endParaRPr>
          </a:p>
        </p:txBody>
      </p:sp>
      <p:sp>
        <p:nvSpPr>
          <p:cNvPr id="24664" name="TextBox 24663"/>
          <p:cNvSpPr txBox="1"/>
          <p:nvPr/>
        </p:nvSpPr>
        <p:spPr>
          <a:xfrm>
            <a:off x="5777448" y="2688730"/>
            <a:ext cx="804721" cy="338086"/>
          </a:xfrm>
          <a:prstGeom prst="rect">
            <a:avLst/>
          </a:prstGeom>
          <a:noFill/>
          <a:ln w="25508" cap="rnd" cmpd="sng" algn="ctr">
            <a:solidFill>
              <a:srgbClr val="800000">
                <a:alpha val="100000"/>
              </a:srgbClr>
            </a:solidFill>
            <a:prstDash val="sysDot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u="none" baseline="0">
              <a:solidFill>
                <a:schemeClr val="tx1"/>
              </a:solidFill>
              <a:latin typeface="굴림"/>
              <a:ea typeface="굴림"/>
            </a:endParaRPr>
          </a:p>
        </p:txBody>
      </p:sp>
      <p:sp>
        <p:nvSpPr>
          <p:cNvPr id="24665" name="TextBox 24664"/>
          <p:cNvSpPr txBox="1"/>
          <p:nvPr/>
        </p:nvSpPr>
        <p:spPr>
          <a:xfrm>
            <a:off x="6090138" y="3383937"/>
            <a:ext cx="206301" cy="206357"/>
          </a:xfrm>
          <a:prstGeom prst="rect">
            <a:avLst/>
          </a:prstGeom>
          <a:solidFill>
            <a:srgbClr val="FF0000">
              <a:alpha val="100000"/>
            </a:srgbClr>
          </a:solidFill>
          <a:ln w="25452" cap="flat" cmpd="sng" algn="ctr">
            <a:solidFill>
              <a:srgbClr val="C00000">
                <a:alpha val="100000"/>
              </a:srgbClr>
            </a:solidFill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1028836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800" b="1" i="0" u="none" baseline="0">
                <a:solidFill>
                  <a:srgbClr val="FFFFFF">
                    <a:alpha val="100000"/>
                  </a:srgbClr>
                </a:solidFill>
                <a:latin typeface="굴림"/>
                <a:ea typeface="굴림"/>
              </a:rPr>
              <a:t>D</a:t>
            </a:r>
            <a:endParaRPr kumimoji="1" lang="en-US" altLang="ko-KR" sz="1800" b="1" i="0" u="none">
              <a:solidFill>
                <a:srgbClr val="FFFFFF">
                  <a:alpha val="100000"/>
                </a:srgbClr>
              </a:solidFill>
              <a:latin typeface="굴림"/>
              <a:ea typeface="굴림"/>
            </a:endParaRPr>
          </a:p>
        </p:txBody>
      </p:sp>
      <p:sp>
        <p:nvSpPr>
          <p:cNvPr id="24666" name="TextBox 24665"/>
          <p:cNvSpPr txBox="1"/>
          <p:nvPr/>
        </p:nvSpPr>
        <p:spPr>
          <a:xfrm>
            <a:off x="5790119" y="3623617"/>
            <a:ext cx="803158" cy="338030"/>
          </a:xfrm>
          <a:prstGeom prst="rect">
            <a:avLst/>
          </a:prstGeom>
          <a:noFill/>
          <a:ln w="25508" cap="rnd" cmpd="sng" algn="ctr">
            <a:solidFill>
              <a:srgbClr val="800000">
                <a:alpha val="100000"/>
              </a:srgbClr>
            </a:solidFill>
            <a:prstDash val="sysDot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u="none" baseline="0">
              <a:solidFill>
                <a:schemeClr val="tx1"/>
              </a:solidFill>
              <a:latin typeface="굴림"/>
              <a:ea typeface="굴림"/>
            </a:endParaRPr>
          </a:p>
        </p:txBody>
      </p:sp>
      <p:sp>
        <p:nvSpPr>
          <p:cNvPr id="24667" name="TextBox 24666"/>
          <p:cNvSpPr txBox="1"/>
          <p:nvPr/>
        </p:nvSpPr>
        <p:spPr>
          <a:xfrm>
            <a:off x="2663333" y="5128290"/>
            <a:ext cx="204738" cy="206301"/>
          </a:xfrm>
          <a:prstGeom prst="rect">
            <a:avLst/>
          </a:prstGeom>
          <a:solidFill>
            <a:srgbClr val="FF0000">
              <a:alpha val="100000"/>
            </a:srgbClr>
          </a:solidFill>
          <a:ln w="25452" cap="flat" cmpd="sng" algn="ctr">
            <a:solidFill>
              <a:srgbClr val="C00000">
                <a:alpha val="100000"/>
              </a:srgbClr>
            </a:solidFill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1028836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800" b="1" i="0" u="none" baseline="0">
                <a:solidFill>
                  <a:srgbClr val="FFFFFF">
                    <a:alpha val="100000"/>
                  </a:srgbClr>
                </a:solidFill>
                <a:latin typeface="굴림"/>
                <a:ea typeface="굴림"/>
              </a:rPr>
              <a:t>F</a:t>
            </a:r>
            <a:endParaRPr kumimoji="1" lang="en-US" altLang="ko-KR" sz="1800" b="1" i="0" u="none">
              <a:solidFill>
                <a:srgbClr val="FFFFFF">
                  <a:alpha val="100000"/>
                </a:srgbClr>
              </a:solidFill>
              <a:latin typeface="굴림"/>
              <a:ea typeface="굴림"/>
            </a:endParaRPr>
          </a:p>
        </p:txBody>
      </p:sp>
      <p:sp>
        <p:nvSpPr>
          <p:cNvPr id="24668" name="TextBox 24667"/>
          <p:cNvSpPr txBox="1"/>
          <p:nvPr/>
        </p:nvSpPr>
        <p:spPr>
          <a:xfrm>
            <a:off x="2934773" y="5061588"/>
            <a:ext cx="804665" cy="338086"/>
          </a:xfrm>
          <a:prstGeom prst="rect">
            <a:avLst/>
          </a:prstGeom>
          <a:noFill/>
          <a:ln w="25508" cap="rnd" cmpd="sng" algn="ctr">
            <a:solidFill>
              <a:srgbClr val="800000">
                <a:alpha val="100000"/>
              </a:srgbClr>
            </a:solidFill>
            <a:prstDash val="sysDot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u="none" baseline="0">
              <a:solidFill>
                <a:schemeClr val="tx1"/>
              </a:solidFill>
              <a:latin typeface="굴림"/>
              <a:ea typeface="굴림"/>
            </a:endParaRPr>
          </a:p>
        </p:txBody>
      </p:sp>
      <p:sp>
        <p:nvSpPr>
          <p:cNvPr id="24669" name="TextBox 24668"/>
          <p:cNvSpPr txBox="1"/>
          <p:nvPr/>
        </p:nvSpPr>
        <p:spPr>
          <a:xfrm>
            <a:off x="5148887" y="5106075"/>
            <a:ext cx="204794" cy="206301"/>
          </a:xfrm>
          <a:prstGeom prst="rect">
            <a:avLst/>
          </a:prstGeom>
          <a:solidFill>
            <a:srgbClr val="FF0000">
              <a:alpha val="100000"/>
            </a:srgbClr>
          </a:solidFill>
          <a:ln w="25452" cap="flat" cmpd="sng" algn="ctr">
            <a:solidFill>
              <a:srgbClr val="C00000">
                <a:alpha val="100000"/>
              </a:srgbClr>
            </a:solidFill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1028836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800" b="1" i="0" u="none" baseline="0">
                <a:solidFill>
                  <a:srgbClr val="FFFFFF">
                    <a:alpha val="100000"/>
                  </a:srgbClr>
                </a:solidFill>
                <a:latin typeface="굴림"/>
                <a:ea typeface="굴림"/>
              </a:rPr>
              <a:t>G</a:t>
            </a:r>
            <a:endParaRPr kumimoji="1" lang="en-US" altLang="ko-KR" sz="1800" b="1" i="0" u="none">
              <a:solidFill>
                <a:srgbClr val="FFFFFF">
                  <a:alpha val="100000"/>
                </a:srgbClr>
              </a:solidFill>
              <a:latin typeface="굴림"/>
              <a:ea typeface="굴림"/>
            </a:endParaRPr>
          </a:p>
        </p:txBody>
      </p:sp>
      <p:sp>
        <p:nvSpPr>
          <p:cNvPr id="24670" name="TextBox 24669"/>
          <p:cNvSpPr txBox="1"/>
          <p:nvPr/>
        </p:nvSpPr>
        <p:spPr>
          <a:xfrm>
            <a:off x="4153716" y="5061588"/>
            <a:ext cx="850770" cy="338086"/>
          </a:xfrm>
          <a:prstGeom prst="rect">
            <a:avLst/>
          </a:prstGeom>
          <a:noFill/>
          <a:ln w="25508" cap="rnd" cmpd="sng" algn="ctr">
            <a:solidFill>
              <a:srgbClr val="800000">
                <a:alpha val="100000"/>
              </a:srgbClr>
            </a:solidFill>
            <a:prstDash val="sysDot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u="none" baseline="0">
              <a:solidFill>
                <a:schemeClr val="tx1"/>
              </a:solidFill>
              <a:latin typeface="굴림"/>
              <a:ea typeface="굴림"/>
            </a:endParaRPr>
          </a:p>
        </p:txBody>
      </p:sp>
    </p:spTree>
    <p:extLst>
      <p:ext uri="{BB962C8B-B14F-4D97-AF65-F5344CB8AC3E}">
        <p14:creationId xmlns:p14="http://schemas.microsoft.com/office/powerpoint/2010/main" val="26788019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604" name="표 25603"/>
          <p:cNvGraphicFramePr/>
          <p:nvPr>
            <p:extLst>
              <p:ext uri="{D42A27DB-BD31-4B8C-83A1-F6EECF244321}">
                <p14:modId xmlns:p14="http://schemas.microsoft.com/office/powerpoint/2010/main" val="75720933"/>
              </p:ext>
            </p:extLst>
          </p:nvPr>
        </p:nvGraphicFramePr>
        <p:xfrm>
          <a:off x="379335" y="0"/>
          <a:ext cx="9140907" cy="6861759"/>
        </p:xfrm>
        <a:graphic>
          <a:graphicData uri="http://schemas.openxmlformats.org/drawingml/2006/table">
            <a:tbl>
              <a:tblPr firstRow="1" bandRow="1"/>
              <a:tblGrid>
                <a:gridCol w="8745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853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90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491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508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4762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42871">
                <a:tc gridSpan="6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Project : OO 웹 애플리케이션</a:t>
                      </a:r>
                      <a:endParaRPr kumimoji="1" lang="ko-KR" altLang="en-US" sz="900" b="1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4458"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Page Subject</a:t>
                      </a:r>
                      <a:endParaRPr kumimoji="1" lang="en-US" altLang="ko-KR" sz="900" b="0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 로그인 페이지 구조도</a:t>
                      </a:r>
                      <a:endParaRPr kumimoji="1" lang="ko-KR" altLang="en-US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ID</a:t>
                      </a:r>
                      <a:endParaRPr kumimoji="1" lang="en-US" altLang="ko-KR" sz="900" b="0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28800" marT="53996" marB="53996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 dirty="0" smtClean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Page</a:t>
                      </a:r>
                      <a:endParaRPr kumimoji="1" lang="en-US" altLang="ko-KR" sz="900" b="0" i="0" u="none" dirty="0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28800" marT="53996" marB="53996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4</a:t>
                      </a:r>
                      <a:endParaRPr kumimoji="1" lang="en-US" altLang="ko-KR" sz="900" b="0" i="0" u="none" dirty="0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2871">
                <a:tc gridSpan="2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Page elements</a:t>
                      </a:r>
                      <a:endParaRPr kumimoji="1" lang="en-US" altLang="ko-KR" sz="900" b="0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>
                      <a:noFill/>
                    </a:lnB>
                    <a:solidFill>
                      <a:srgbClr val="DFDFDF">
                        <a:alpha val="10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8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참고: 로그인 전 모든 페이지 &gt; 로그인</a:t>
                      </a:r>
                      <a:endParaRPr kumimoji="1" lang="ko-KR" altLang="en-US" sz="8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돋움"/>
                        <a:ea typeface="돋움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4458">
                <a:tc rowSpan="6" gridSpan="2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rowSpan="6"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페이지설명 </a:t>
                      </a:r>
                      <a:endParaRPr kumimoji="1" lang="ko-KR" altLang="en-US" sz="900" b="1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30058">
                <a:tc gridSpan="2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</a:p>
                  </a:txBody>
                  <a:tcPr marL="54000" marR="54000" marT="53996" marB="53996" anchor="ctr"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4458">
                <a:tc gridSpan="2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</a:p>
                  </a:txBody>
                  <a:tcPr marL="54000" marR="54000" marT="53996" marB="53996" anchor="ctr"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디자이너</a:t>
                      </a:r>
                      <a:endParaRPr kumimoji="1" lang="ko-KR" altLang="en-US" sz="900" b="1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30104">
                <a:tc gridSpan="2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</a:p>
                  </a:txBody>
                  <a:tcPr marL="54000" marR="54000" marT="53996" marB="53996" anchor="ctr"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사용자가 로그인 페이지임을 식별할 수 있도록 적절한 아이콘 배치와 input 타입 영역을 만들어서 아이디와 비밀번호를 입력할 수 있게 만든다.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2871">
                <a:tc gridSpan="2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</a:p>
                  </a:txBody>
                  <a:tcPr marL="54000" marR="54000" marT="53996" marB="53996" anchor="ctr"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개발자</a:t>
                      </a:r>
                      <a:endParaRPr kumimoji="1" lang="ko-KR" altLang="en-US" sz="900" b="1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01517">
                <a:tc gridSpan="2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</a:p>
                  </a:txBody>
                  <a:tcPr marL="54000" marR="54000" marT="53996" marB="53996" anchor="ctr"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ko-KR" sz="900" b="0" i="0" u="none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로그인 기능 </a:t>
                      </a:r>
                      <a:r>
                        <a:rPr kumimoji="1" lang="ko-KR" altLang="ko-KR" sz="900" b="0" i="0" u="none" baseline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session</a:t>
                      </a:r>
                      <a:r>
                        <a:rPr kumimoji="1" lang="ko-KR" altLang="ko-KR" sz="900" b="0" i="0" u="none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 부여</a:t>
                      </a:r>
                    </a:p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ko-KR" sz="900" b="0" i="0" u="none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비밀번호 암호화/</a:t>
                      </a:r>
                      <a:r>
                        <a:rPr kumimoji="1" lang="ko-KR" altLang="ko-KR" sz="900" b="0" i="0" u="none" baseline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복호화</a:t>
                      </a:r>
                      <a:r>
                        <a:rPr kumimoji="1" lang="ko-KR" altLang="ko-KR" sz="900" b="0" i="0" u="none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 처리</a:t>
                      </a:r>
                    </a:p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ko-KR" sz="900" b="0" i="0" u="none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로그인 성공 시 메인 화면 이동</a:t>
                      </a:r>
                    </a:p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ko-KR" sz="900" b="0" i="0" u="none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회원가입 클릭 시 이용약관 페이지 이동</a:t>
                      </a:r>
                    </a:p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 dirty="0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dirty="0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25676" name="그림 25675"/>
          <p:cNvPicPr>
            <a:picLocks noChangeAspect="1"/>
          </p:cNvPicPr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379335" y="758671"/>
            <a:ext cx="7261469" cy="6055196"/>
          </a:xfrm>
          <a:prstGeom prst="rect">
            <a:avLst/>
          </a:prstGeom>
          <a:noFill/>
          <a:ln>
            <a:noFill/>
          </a:ln>
        </p:spPr>
      </p:pic>
      <p:sp>
        <p:nvSpPr>
          <p:cNvPr id="25677" name="TextBox 25676"/>
          <p:cNvSpPr txBox="1"/>
          <p:nvPr/>
        </p:nvSpPr>
        <p:spPr>
          <a:xfrm>
            <a:off x="382517" y="736456"/>
            <a:ext cx="7261469" cy="1825288"/>
          </a:xfrm>
          <a:prstGeom prst="rect">
            <a:avLst/>
          </a:prstGeom>
          <a:noFill/>
          <a:ln w="25508" cap="rnd" cmpd="sng" algn="ctr">
            <a:solidFill>
              <a:srgbClr val="800000">
                <a:alpha val="100000"/>
              </a:srgbClr>
            </a:solidFill>
            <a:prstDash val="sysDot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u="none" baseline="0">
              <a:solidFill>
                <a:schemeClr val="tx1"/>
              </a:solidFill>
              <a:latin typeface="굴림"/>
              <a:ea typeface="굴림"/>
            </a:endParaRPr>
          </a:p>
        </p:txBody>
      </p:sp>
      <p:sp>
        <p:nvSpPr>
          <p:cNvPr id="25678" name="TextBox 25677"/>
          <p:cNvSpPr txBox="1"/>
          <p:nvPr/>
        </p:nvSpPr>
        <p:spPr>
          <a:xfrm>
            <a:off x="376154" y="2561745"/>
            <a:ext cx="7264650" cy="3152238"/>
          </a:xfrm>
          <a:prstGeom prst="rect">
            <a:avLst/>
          </a:prstGeom>
          <a:noFill/>
          <a:ln w="25508" cap="rnd" cmpd="sng" algn="ctr">
            <a:solidFill>
              <a:srgbClr val="800000">
                <a:alpha val="100000"/>
              </a:srgbClr>
            </a:solidFill>
            <a:prstDash val="sysDot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u="none" baseline="0">
              <a:solidFill>
                <a:schemeClr val="tx1"/>
              </a:solidFill>
              <a:latin typeface="굴림"/>
              <a:ea typeface="굴림"/>
            </a:endParaRPr>
          </a:p>
        </p:txBody>
      </p:sp>
      <p:sp>
        <p:nvSpPr>
          <p:cNvPr id="25679" name="TextBox 25678"/>
          <p:cNvSpPr txBox="1"/>
          <p:nvPr/>
        </p:nvSpPr>
        <p:spPr>
          <a:xfrm>
            <a:off x="382517" y="5706001"/>
            <a:ext cx="7258287" cy="1152352"/>
          </a:xfrm>
          <a:prstGeom prst="rect">
            <a:avLst/>
          </a:prstGeom>
          <a:noFill/>
          <a:ln w="25508" cap="rnd" cmpd="sng" algn="ctr">
            <a:solidFill>
              <a:srgbClr val="800000">
                <a:alpha val="100000"/>
              </a:srgbClr>
            </a:solidFill>
            <a:prstDash val="sysDot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u="none" baseline="0">
              <a:solidFill>
                <a:schemeClr val="tx1"/>
              </a:solidFill>
              <a:latin typeface="굴림"/>
              <a:ea typeface="굴림"/>
            </a:endParaRPr>
          </a:p>
        </p:txBody>
      </p:sp>
      <p:sp>
        <p:nvSpPr>
          <p:cNvPr id="25680" name="TextBox 25679"/>
          <p:cNvSpPr txBox="1"/>
          <p:nvPr/>
        </p:nvSpPr>
        <p:spPr>
          <a:xfrm>
            <a:off x="376154" y="758671"/>
            <a:ext cx="315871" cy="301582"/>
          </a:xfrm>
          <a:prstGeom prst="rect">
            <a:avLst/>
          </a:prstGeom>
          <a:solidFill>
            <a:srgbClr val="FF0000">
              <a:alpha val="100000"/>
            </a:srgbClr>
          </a:solidFill>
          <a:ln w="25452" cap="flat" cmpd="sng" algn="ctr">
            <a:solidFill>
              <a:srgbClr val="C00000">
                <a:alpha val="100000"/>
              </a:srgbClr>
            </a:solidFill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1028836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800" b="1" i="0" u="none" baseline="0">
                <a:solidFill>
                  <a:srgbClr val="FFFFFF">
                    <a:alpha val="100000"/>
                  </a:srgbClr>
                </a:solidFill>
                <a:latin typeface="굴림"/>
                <a:ea typeface="굴림"/>
              </a:rPr>
              <a:t>A</a:t>
            </a:r>
            <a:endParaRPr kumimoji="1" lang="en-US" altLang="ko-KR" sz="1800" b="1" i="0" u="none">
              <a:solidFill>
                <a:srgbClr val="FFFFFF">
                  <a:alpha val="100000"/>
                </a:srgbClr>
              </a:solidFill>
              <a:latin typeface="굴림"/>
              <a:ea typeface="굴림"/>
            </a:endParaRPr>
          </a:p>
        </p:txBody>
      </p:sp>
      <p:sp>
        <p:nvSpPr>
          <p:cNvPr id="25684" name="TextBox 25683"/>
          <p:cNvSpPr txBox="1"/>
          <p:nvPr/>
        </p:nvSpPr>
        <p:spPr>
          <a:xfrm>
            <a:off x="382517" y="2583960"/>
            <a:ext cx="314252" cy="300019"/>
          </a:xfrm>
          <a:prstGeom prst="rect">
            <a:avLst/>
          </a:prstGeom>
          <a:solidFill>
            <a:srgbClr val="FF0000">
              <a:alpha val="100000"/>
            </a:srgbClr>
          </a:solidFill>
          <a:ln w="25452" cap="flat" cmpd="sng" algn="ctr">
            <a:solidFill>
              <a:srgbClr val="C00000">
                <a:alpha val="100000"/>
              </a:srgbClr>
            </a:solidFill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1028836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800" b="1" i="0" u="none" baseline="0">
                <a:solidFill>
                  <a:srgbClr val="FFFFFF">
                    <a:alpha val="100000"/>
                  </a:srgbClr>
                </a:solidFill>
                <a:latin typeface="굴림"/>
                <a:ea typeface="굴림"/>
              </a:rPr>
              <a:t>B</a:t>
            </a:r>
            <a:endParaRPr kumimoji="1" lang="en-US" altLang="ko-KR" sz="1800" b="1" i="0" u="none">
              <a:solidFill>
                <a:srgbClr val="FFFFFF">
                  <a:alpha val="100000"/>
                </a:srgbClr>
              </a:solidFill>
              <a:latin typeface="굴림"/>
              <a:ea typeface="굴림"/>
            </a:endParaRPr>
          </a:p>
        </p:txBody>
      </p:sp>
      <p:sp>
        <p:nvSpPr>
          <p:cNvPr id="25685" name="TextBox 25684"/>
          <p:cNvSpPr txBox="1"/>
          <p:nvPr/>
        </p:nvSpPr>
        <p:spPr>
          <a:xfrm>
            <a:off x="376154" y="5715546"/>
            <a:ext cx="315871" cy="299963"/>
          </a:xfrm>
          <a:prstGeom prst="rect">
            <a:avLst/>
          </a:prstGeom>
          <a:solidFill>
            <a:srgbClr val="FF0000">
              <a:alpha val="100000"/>
            </a:srgbClr>
          </a:solidFill>
          <a:ln w="25452" cap="flat" cmpd="sng" algn="ctr">
            <a:solidFill>
              <a:srgbClr val="C00000">
                <a:alpha val="100000"/>
              </a:srgbClr>
            </a:solidFill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1028836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800" b="1" i="0" u="none" baseline="0">
                <a:solidFill>
                  <a:srgbClr val="FFFFFF">
                    <a:alpha val="100000"/>
                  </a:srgbClr>
                </a:solidFill>
                <a:latin typeface="굴림"/>
                <a:ea typeface="굴림"/>
              </a:rPr>
              <a:t>C</a:t>
            </a:r>
            <a:endParaRPr kumimoji="1" lang="en-US" altLang="ko-KR" sz="1800" b="1" i="0" u="none">
              <a:solidFill>
                <a:srgbClr val="FFFFFF">
                  <a:alpha val="100000"/>
                </a:srgbClr>
              </a:solidFill>
              <a:latin typeface="굴림"/>
              <a:ea typeface="굴림"/>
            </a:endParaRPr>
          </a:p>
        </p:txBody>
      </p:sp>
      <p:sp>
        <p:nvSpPr>
          <p:cNvPr id="25686" name="TextBox 25685"/>
          <p:cNvSpPr txBox="1"/>
          <p:nvPr/>
        </p:nvSpPr>
        <p:spPr>
          <a:xfrm>
            <a:off x="7647168" y="987244"/>
            <a:ext cx="1872901" cy="1455497"/>
          </a:xfrm>
          <a:prstGeom prst="rect">
            <a:avLst/>
          </a:prstGeom>
          <a:noFill/>
          <a:ln>
            <a:noFill/>
          </a:ln>
        </p:spPr>
        <p:txBody>
          <a:bodyPr vert="horz" wrap="square" lIns="100803" tIns="50402" rIns="100803" bIns="50402" anchor="t">
            <a:spAutoFit/>
          </a:bodyPr>
          <a:lstStyle/>
          <a:p>
            <a:pPr marL="0" lvl="0" indent="0" algn="l" defTabSz="1540713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800" b="0" i="0" u="none" baseline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B: 특정 게시판(고객 민원, 여행 갤러리)을 이용하기 위해서는 회원 인증 절차가 필요하다. </a:t>
            </a:r>
          </a:p>
          <a:p>
            <a:pPr marL="0" lvl="0" indent="0" algn="l" defTabSz="1540713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1" lang="en-US" altLang="ko-KR" sz="800" b="0" i="0" u="none" baseline="0">
              <a:solidFill>
                <a:srgbClr val="000000">
                  <a:alpha val="100000"/>
                </a:srgbClr>
              </a:solidFill>
              <a:latin typeface="돋움"/>
              <a:ea typeface="돋움"/>
            </a:endParaRPr>
          </a:p>
          <a:p>
            <a:pPr marL="0" lvl="0" indent="0" algn="l" defTabSz="1540713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800" b="0" i="0" u="none" baseline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D: 로그인 시 비밀번호는 암호화하여 처리되며, 로그인 성공 시 메인 화면으로 이동한다.</a:t>
            </a:r>
          </a:p>
          <a:p>
            <a:pPr marL="0" lvl="0" indent="0" algn="l" defTabSz="1540713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1" lang="en-US" altLang="ko-KR" sz="800" b="0" i="0" u="none" baseline="0">
              <a:solidFill>
                <a:srgbClr val="000000">
                  <a:alpha val="100000"/>
                </a:srgbClr>
              </a:solidFill>
              <a:latin typeface="돋움"/>
              <a:ea typeface="돋움"/>
            </a:endParaRPr>
          </a:p>
          <a:p>
            <a:pPr marL="0" lvl="0" indent="0" algn="l" defTabSz="1540713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800" b="0" i="0" u="none" baseline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E: 현재 페이지에서 회원가입을 누르면 이용약관 페이지로 이동한다.</a:t>
            </a:r>
          </a:p>
          <a:p>
            <a:pPr marL="0" lvl="0" indent="0" algn="l" defTabSz="1540713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1" lang="en-US" altLang="ko-KR" sz="800" b="0" i="0" u="none">
              <a:solidFill>
                <a:srgbClr val="000000">
                  <a:alpha val="100000"/>
                </a:srgbClr>
              </a:solidFill>
              <a:latin typeface="돋움"/>
              <a:ea typeface="돋움"/>
            </a:endParaRPr>
          </a:p>
        </p:txBody>
      </p:sp>
      <p:sp>
        <p:nvSpPr>
          <p:cNvPr id="25687" name="TextBox 25686"/>
          <p:cNvSpPr txBox="1"/>
          <p:nvPr/>
        </p:nvSpPr>
        <p:spPr>
          <a:xfrm>
            <a:off x="5444106" y="5079059"/>
            <a:ext cx="190505" cy="204738"/>
          </a:xfrm>
          <a:prstGeom prst="rect">
            <a:avLst/>
          </a:prstGeom>
          <a:solidFill>
            <a:srgbClr val="FF0000">
              <a:alpha val="100000"/>
            </a:srgbClr>
          </a:solidFill>
          <a:ln w="25452" cap="flat" cmpd="sng" algn="ctr">
            <a:solidFill>
              <a:srgbClr val="C00000">
                <a:alpha val="100000"/>
              </a:srgbClr>
            </a:solidFill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1028836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800" b="1" i="0" u="none" baseline="0">
                <a:solidFill>
                  <a:srgbClr val="FFFFFF">
                    <a:alpha val="100000"/>
                  </a:srgbClr>
                </a:solidFill>
                <a:latin typeface="굴림"/>
                <a:ea typeface="굴림"/>
              </a:rPr>
              <a:t>E</a:t>
            </a:r>
            <a:endParaRPr kumimoji="1" lang="en-US" altLang="ko-KR" sz="1800" b="1" i="0" u="none">
              <a:solidFill>
                <a:srgbClr val="FFFFFF">
                  <a:alpha val="100000"/>
                </a:srgbClr>
              </a:solidFill>
              <a:latin typeface="굴림"/>
              <a:ea typeface="굴림"/>
            </a:endParaRPr>
          </a:p>
        </p:txBody>
      </p:sp>
      <p:sp>
        <p:nvSpPr>
          <p:cNvPr id="25688" name="TextBox 25687"/>
          <p:cNvSpPr txBox="1"/>
          <p:nvPr/>
        </p:nvSpPr>
        <p:spPr>
          <a:xfrm>
            <a:off x="4207692" y="5047355"/>
            <a:ext cx="1109484" cy="309452"/>
          </a:xfrm>
          <a:prstGeom prst="rect">
            <a:avLst/>
          </a:prstGeom>
          <a:noFill/>
          <a:ln w="25508" cap="rnd" cmpd="sng" algn="ctr">
            <a:solidFill>
              <a:srgbClr val="800000">
                <a:alpha val="100000"/>
              </a:srgbClr>
            </a:solidFill>
            <a:prstDash val="sysDot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u="none" baseline="0">
              <a:solidFill>
                <a:schemeClr val="tx1"/>
              </a:solidFill>
              <a:latin typeface="굴림"/>
              <a:ea typeface="굴림"/>
            </a:endParaRPr>
          </a:p>
        </p:txBody>
      </p:sp>
      <p:sp>
        <p:nvSpPr>
          <p:cNvPr id="25689" name="TextBox 25688"/>
          <p:cNvSpPr txBox="1"/>
          <p:nvPr/>
        </p:nvSpPr>
        <p:spPr>
          <a:xfrm>
            <a:off x="2357006" y="5114001"/>
            <a:ext cx="190449" cy="204738"/>
          </a:xfrm>
          <a:prstGeom prst="rect">
            <a:avLst/>
          </a:prstGeom>
          <a:solidFill>
            <a:srgbClr val="FF0000">
              <a:alpha val="100000"/>
            </a:srgbClr>
          </a:solidFill>
          <a:ln w="25452" cap="flat" cmpd="sng" algn="ctr">
            <a:solidFill>
              <a:srgbClr val="C00000">
                <a:alpha val="100000"/>
              </a:srgbClr>
            </a:solidFill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1028836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800" b="1" i="0" u="none" baseline="0">
                <a:solidFill>
                  <a:srgbClr val="FFFFFF">
                    <a:alpha val="100000"/>
                  </a:srgbClr>
                </a:solidFill>
                <a:latin typeface="굴림"/>
                <a:ea typeface="굴림"/>
              </a:rPr>
              <a:t>D</a:t>
            </a:r>
            <a:endParaRPr kumimoji="1" lang="en-US" altLang="ko-KR" sz="1800" b="1" i="0" u="none">
              <a:solidFill>
                <a:srgbClr val="FFFFFF">
                  <a:alpha val="100000"/>
                </a:srgbClr>
              </a:solidFill>
              <a:latin typeface="굴림"/>
              <a:ea typeface="굴림"/>
            </a:endParaRPr>
          </a:p>
        </p:txBody>
      </p:sp>
      <p:sp>
        <p:nvSpPr>
          <p:cNvPr id="25690" name="TextBox 25689"/>
          <p:cNvSpPr txBox="1"/>
          <p:nvPr/>
        </p:nvSpPr>
        <p:spPr>
          <a:xfrm>
            <a:off x="2622083" y="5064770"/>
            <a:ext cx="1111047" cy="307945"/>
          </a:xfrm>
          <a:prstGeom prst="rect">
            <a:avLst/>
          </a:prstGeom>
          <a:noFill/>
          <a:ln w="25508" cap="rnd" cmpd="sng" algn="ctr">
            <a:solidFill>
              <a:srgbClr val="800000">
                <a:alpha val="100000"/>
              </a:srgbClr>
            </a:solidFill>
            <a:prstDash val="sysDot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u="none" baseline="0">
              <a:solidFill>
                <a:schemeClr val="tx1"/>
              </a:solidFill>
              <a:latin typeface="굴림"/>
              <a:ea typeface="굴림"/>
            </a:endParaRPr>
          </a:p>
        </p:txBody>
      </p:sp>
    </p:spTree>
    <p:extLst>
      <p:ext uri="{BB962C8B-B14F-4D97-AF65-F5344CB8AC3E}">
        <p14:creationId xmlns:p14="http://schemas.microsoft.com/office/powerpoint/2010/main" val="23563799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8" name="그림 26627"/>
          <p:cNvPicPr>
            <a:picLocks noChangeAspect="1"/>
          </p:cNvPicPr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372972" y="760290"/>
            <a:ext cx="7239309" cy="6090082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6629" name="표 26628"/>
          <p:cNvGraphicFramePr/>
          <p:nvPr>
            <p:extLst>
              <p:ext uri="{D42A27DB-BD31-4B8C-83A1-F6EECF244321}">
                <p14:modId xmlns:p14="http://schemas.microsoft.com/office/powerpoint/2010/main" val="1259916280"/>
              </p:ext>
            </p:extLst>
          </p:nvPr>
        </p:nvGraphicFramePr>
        <p:xfrm>
          <a:off x="379335" y="0"/>
          <a:ext cx="9140907" cy="6861759"/>
        </p:xfrm>
        <a:graphic>
          <a:graphicData uri="http://schemas.openxmlformats.org/drawingml/2006/table">
            <a:tbl>
              <a:tblPr firstRow="1" bandRow="1"/>
              <a:tblGrid>
                <a:gridCol w="8745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853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90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491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508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4762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42871">
                <a:tc gridSpan="6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Project : OO 웹 애플케이션</a:t>
                      </a:r>
                      <a:endParaRPr kumimoji="1" lang="ko-KR" altLang="en-US" sz="900" b="1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4458"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Page Subject</a:t>
                      </a:r>
                      <a:endParaRPr kumimoji="1" lang="en-US" altLang="ko-KR" sz="900" b="0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 회원 정보 페이지 구조도</a:t>
                      </a:r>
                      <a:endParaRPr kumimoji="1" lang="ko-KR" altLang="en-US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ID</a:t>
                      </a:r>
                      <a:endParaRPr kumimoji="1" lang="en-US" altLang="ko-KR" sz="900" b="0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28800" marT="53996" marB="53996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Page</a:t>
                      </a:r>
                      <a:endParaRPr kumimoji="1" lang="en-US" altLang="ko-KR" sz="900" b="0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28800" marT="53996" marB="53996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5</a:t>
                      </a:r>
                      <a:endParaRPr kumimoji="1" lang="en-US" altLang="ko-KR" sz="900" b="0" i="0" u="none" dirty="0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2871">
                <a:tc gridSpan="2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Page elements</a:t>
                      </a:r>
                      <a:endParaRPr kumimoji="1" lang="en-US" altLang="ko-KR" sz="900" b="0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>
                      <a:noFill/>
                    </a:lnB>
                    <a:solidFill>
                      <a:srgbClr val="DFDFDF">
                        <a:alpha val="10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참고: 로그인 후 &gt; 내 정보</a:t>
                      </a:r>
                      <a:endParaRPr kumimoji="1" lang="ko-KR" altLang="en-US" sz="900" b="0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4458">
                <a:tc rowSpan="6" gridSpan="2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rowSpan="6"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페이지설명 </a:t>
                      </a:r>
                      <a:endParaRPr kumimoji="1" lang="ko-KR" altLang="en-US" sz="900" b="1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30058">
                <a:tc gridSpan="2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</a:p>
                  </a:txBody>
                  <a:tcPr marL="54000" marR="54000" marT="53996" marB="53996" anchor="ctr"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B: 로그인 후 header에서 내 정보 클릭 시 로그인한 사용자의 정보를 보여 주는 페이지이다.</a:t>
                      </a:r>
                    </a:p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ko-KR" sz="900" b="0" i="0" u="none" baseline="0">
                        <a:solidFill>
                          <a:srgbClr val="333333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D: 로그아웃 기능과 내 정보 페이지로 이동이 가능하다.</a:t>
                      </a:r>
                    </a:p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ko-KR" sz="900" b="0" i="0" u="none" baseline="0">
                        <a:solidFill>
                          <a:srgbClr val="333333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E: 정보 수정 페이지로 이동한다.</a:t>
                      </a:r>
                    </a:p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ko-KR" sz="900" b="0" i="0" u="none" baseline="0">
                        <a:solidFill>
                          <a:srgbClr val="333333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F: 나의 민원 목록으로 이동한다.</a:t>
                      </a:r>
                      <a:endParaRPr kumimoji="1" lang="en-US" altLang="ko-KR" sz="900" b="0" i="0" u="none">
                        <a:solidFill>
                          <a:srgbClr val="333333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4458">
                <a:tc gridSpan="2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</a:p>
                  </a:txBody>
                  <a:tcPr marL="54000" marR="54000" marT="53996" marB="53996" anchor="ctr"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디자이너</a:t>
                      </a:r>
                      <a:endParaRPr kumimoji="1" lang="ko-KR" altLang="en-US" sz="900" b="1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30104">
                <a:tc gridSpan="2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</a:p>
                  </a:txBody>
                  <a:tcPr marL="54000" marR="54000" marT="53996" marB="53996" anchor="ctr"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table 태그로 회원 정보 페이지 구현</a:t>
                      </a:r>
                      <a:endParaRPr kumimoji="1" lang="ko-KR" altLang="en-US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2871">
                <a:tc gridSpan="2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</a:p>
                  </a:txBody>
                  <a:tcPr marL="54000" marR="54000" marT="53996" marB="53996" anchor="ctr"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개발자</a:t>
                      </a:r>
                      <a:endParaRPr kumimoji="1" lang="ko-KR" altLang="en-US" sz="900" b="1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01517">
                <a:tc gridSpan="2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</a:p>
                  </a:txBody>
                  <a:tcPr marL="54000" marR="54000" marT="53996" marB="53996" anchor="ctr"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자체 데이터베이스에서 회원 아이디에 일치하는 회원 정보 목록 출력</a:t>
                      </a:r>
                      <a:endParaRPr kumimoji="1" lang="ko-KR" altLang="en-US" sz="900" b="0" i="0" u="none" dirty="0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26701" name="TextBox 26700"/>
          <p:cNvSpPr txBox="1"/>
          <p:nvPr/>
        </p:nvSpPr>
        <p:spPr>
          <a:xfrm>
            <a:off x="372972" y="736456"/>
            <a:ext cx="7261524" cy="1515780"/>
          </a:xfrm>
          <a:prstGeom prst="rect">
            <a:avLst/>
          </a:prstGeom>
          <a:noFill/>
          <a:ln w="25508" cap="rnd" cmpd="sng" algn="ctr">
            <a:solidFill>
              <a:srgbClr val="800000">
                <a:alpha val="100000"/>
              </a:srgbClr>
            </a:solidFill>
            <a:prstDash val="sysDot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u="none" baseline="0">
              <a:solidFill>
                <a:schemeClr val="tx1"/>
              </a:solidFill>
              <a:latin typeface="굴림"/>
              <a:ea typeface="굴림"/>
            </a:endParaRPr>
          </a:p>
        </p:txBody>
      </p:sp>
      <p:sp>
        <p:nvSpPr>
          <p:cNvPr id="26702" name="TextBox 26701"/>
          <p:cNvSpPr txBox="1"/>
          <p:nvPr/>
        </p:nvSpPr>
        <p:spPr>
          <a:xfrm>
            <a:off x="376154" y="758671"/>
            <a:ext cx="315871" cy="439674"/>
          </a:xfrm>
          <a:prstGeom prst="rect">
            <a:avLst/>
          </a:prstGeom>
          <a:solidFill>
            <a:srgbClr val="FF0000">
              <a:alpha val="100000"/>
            </a:srgbClr>
          </a:solidFill>
          <a:ln w="25452" cap="flat" cmpd="sng" algn="ctr">
            <a:solidFill>
              <a:srgbClr val="C00000">
                <a:alpha val="100000"/>
              </a:srgbClr>
            </a:solidFill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1028836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800" b="1" i="0" u="none" baseline="0">
                <a:solidFill>
                  <a:srgbClr val="FFFFFF">
                    <a:alpha val="100000"/>
                  </a:srgbClr>
                </a:solidFill>
                <a:latin typeface="굴림"/>
                <a:ea typeface="굴림"/>
              </a:rPr>
              <a:t>A</a:t>
            </a:r>
            <a:endParaRPr kumimoji="1" lang="en-US" altLang="ko-KR" sz="1800" b="1" i="0" u="none">
              <a:solidFill>
                <a:srgbClr val="FFFFFF">
                  <a:alpha val="100000"/>
                </a:srgbClr>
              </a:solidFill>
              <a:latin typeface="굴림"/>
              <a:ea typeface="굴림"/>
            </a:endParaRPr>
          </a:p>
        </p:txBody>
      </p:sp>
      <p:sp>
        <p:nvSpPr>
          <p:cNvPr id="26703" name="TextBox 26702"/>
          <p:cNvSpPr txBox="1"/>
          <p:nvPr/>
        </p:nvSpPr>
        <p:spPr>
          <a:xfrm>
            <a:off x="412658" y="2272889"/>
            <a:ext cx="7199623" cy="3672793"/>
          </a:xfrm>
          <a:prstGeom prst="rect">
            <a:avLst/>
          </a:prstGeom>
          <a:noFill/>
          <a:ln w="25508" cap="rnd" cmpd="sng" algn="ctr">
            <a:solidFill>
              <a:srgbClr val="800000">
                <a:alpha val="100000"/>
              </a:srgbClr>
            </a:solidFill>
            <a:prstDash val="sysDot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u="none" baseline="0">
              <a:solidFill>
                <a:schemeClr val="tx1"/>
              </a:solidFill>
              <a:latin typeface="굴림"/>
              <a:ea typeface="굴림"/>
            </a:endParaRPr>
          </a:p>
        </p:txBody>
      </p:sp>
      <p:sp>
        <p:nvSpPr>
          <p:cNvPr id="26704" name="TextBox 26703"/>
          <p:cNvSpPr txBox="1"/>
          <p:nvPr/>
        </p:nvSpPr>
        <p:spPr>
          <a:xfrm>
            <a:off x="374591" y="2255418"/>
            <a:ext cx="314252" cy="277748"/>
          </a:xfrm>
          <a:prstGeom prst="rect">
            <a:avLst/>
          </a:prstGeom>
          <a:solidFill>
            <a:srgbClr val="FF0000">
              <a:alpha val="100000"/>
            </a:srgbClr>
          </a:solidFill>
          <a:ln w="25452" cap="flat" cmpd="sng" algn="ctr">
            <a:solidFill>
              <a:srgbClr val="C00000">
                <a:alpha val="100000"/>
              </a:srgbClr>
            </a:solidFill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1028836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800" b="1" i="0" u="none" baseline="0">
                <a:solidFill>
                  <a:srgbClr val="FFFFFF">
                    <a:alpha val="100000"/>
                  </a:srgbClr>
                </a:solidFill>
                <a:latin typeface="굴림"/>
                <a:ea typeface="굴림"/>
              </a:rPr>
              <a:t>B</a:t>
            </a:r>
            <a:endParaRPr kumimoji="1" lang="en-US" altLang="ko-KR" sz="1800" b="1" i="0" u="none">
              <a:solidFill>
                <a:srgbClr val="FFFFFF">
                  <a:alpha val="100000"/>
                </a:srgbClr>
              </a:solidFill>
              <a:latin typeface="굴림"/>
              <a:ea typeface="굴림"/>
            </a:endParaRPr>
          </a:p>
        </p:txBody>
      </p:sp>
      <p:sp>
        <p:nvSpPr>
          <p:cNvPr id="26708" name="TextBox 26707"/>
          <p:cNvSpPr txBox="1"/>
          <p:nvPr/>
        </p:nvSpPr>
        <p:spPr>
          <a:xfrm>
            <a:off x="382517" y="5931393"/>
            <a:ext cx="7258287" cy="866622"/>
          </a:xfrm>
          <a:prstGeom prst="rect">
            <a:avLst/>
          </a:prstGeom>
          <a:noFill/>
          <a:ln w="25508" cap="rnd" cmpd="sng" algn="ctr">
            <a:solidFill>
              <a:srgbClr val="800000">
                <a:alpha val="100000"/>
              </a:srgbClr>
            </a:solidFill>
            <a:prstDash val="sysDot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u="none" baseline="0">
              <a:solidFill>
                <a:schemeClr val="tx1"/>
              </a:solidFill>
              <a:latin typeface="굴림"/>
              <a:ea typeface="굴림"/>
            </a:endParaRPr>
          </a:p>
        </p:txBody>
      </p:sp>
      <p:sp>
        <p:nvSpPr>
          <p:cNvPr id="26709" name="TextBox 26708"/>
          <p:cNvSpPr txBox="1"/>
          <p:nvPr/>
        </p:nvSpPr>
        <p:spPr>
          <a:xfrm>
            <a:off x="392062" y="5926648"/>
            <a:ext cx="299963" cy="253969"/>
          </a:xfrm>
          <a:prstGeom prst="rect">
            <a:avLst/>
          </a:prstGeom>
          <a:solidFill>
            <a:srgbClr val="FF0000">
              <a:alpha val="100000"/>
            </a:srgbClr>
          </a:solidFill>
          <a:ln w="25452" cap="flat" cmpd="sng" algn="ctr">
            <a:solidFill>
              <a:srgbClr val="C00000">
                <a:alpha val="100000"/>
              </a:srgbClr>
            </a:solidFill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1028836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800" b="1" i="0" u="none" baseline="0">
                <a:solidFill>
                  <a:srgbClr val="FFFFFF">
                    <a:alpha val="100000"/>
                  </a:srgbClr>
                </a:solidFill>
                <a:latin typeface="굴림"/>
                <a:ea typeface="굴림"/>
              </a:rPr>
              <a:t>C</a:t>
            </a:r>
            <a:endParaRPr kumimoji="1" lang="en-US" altLang="ko-KR" sz="1800" b="1" i="0" u="none">
              <a:solidFill>
                <a:srgbClr val="FFFFFF">
                  <a:alpha val="100000"/>
                </a:srgbClr>
              </a:solidFill>
              <a:latin typeface="굴림"/>
              <a:ea typeface="굴림"/>
            </a:endParaRPr>
          </a:p>
        </p:txBody>
      </p:sp>
      <p:sp>
        <p:nvSpPr>
          <p:cNvPr id="26710" name="TextBox 26709"/>
          <p:cNvSpPr txBox="1"/>
          <p:nvPr/>
        </p:nvSpPr>
        <p:spPr>
          <a:xfrm>
            <a:off x="3004601" y="5455214"/>
            <a:ext cx="204738" cy="204794"/>
          </a:xfrm>
          <a:prstGeom prst="rect">
            <a:avLst/>
          </a:prstGeom>
          <a:solidFill>
            <a:srgbClr val="FF0000">
              <a:alpha val="100000"/>
            </a:srgbClr>
          </a:solidFill>
          <a:ln w="25452" cap="flat" cmpd="sng" algn="ctr">
            <a:solidFill>
              <a:srgbClr val="C00000">
                <a:alpha val="100000"/>
              </a:srgbClr>
            </a:solidFill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1028836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800" b="1" i="0" u="none" baseline="0">
                <a:solidFill>
                  <a:srgbClr val="FFFFFF">
                    <a:alpha val="100000"/>
                  </a:srgbClr>
                </a:solidFill>
                <a:latin typeface="굴림"/>
                <a:ea typeface="굴림"/>
              </a:rPr>
              <a:t>E</a:t>
            </a:r>
            <a:endParaRPr kumimoji="1" lang="en-US" altLang="ko-KR" sz="1800" b="1" i="0" u="none">
              <a:solidFill>
                <a:srgbClr val="FFFFFF">
                  <a:alpha val="100000"/>
                </a:srgbClr>
              </a:solidFill>
              <a:latin typeface="굴림"/>
              <a:ea typeface="굴림"/>
            </a:endParaRPr>
          </a:p>
        </p:txBody>
      </p:sp>
      <p:sp>
        <p:nvSpPr>
          <p:cNvPr id="26711" name="TextBox 26710"/>
          <p:cNvSpPr txBox="1"/>
          <p:nvPr/>
        </p:nvSpPr>
        <p:spPr>
          <a:xfrm>
            <a:off x="3291894" y="5387004"/>
            <a:ext cx="1007841" cy="338086"/>
          </a:xfrm>
          <a:prstGeom prst="rect">
            <a:avLst/>
          </a:prstGeom>
          <a:noFill/>
          <a:ln w="25508" cap="rnd" cmpd="sng" algn="ctr">
            <a:solidFill>
              <a:srgbClr val="800000">
                <a:alpha val="100000"/>
              </a:srgbClr>
            </a:solidFill>
            <a:prstDash val="sysDot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u="none" baseline="0">
              <a:solidFill>
                <a:schemeClr val="tx1"/>
              </a:solidFill>
              <a:latin typeface="굴림"/>
              <a:ea typeface="굴림"/>
            </a:endParaRPr>
          </a:p>
        </p:txBody>
      </p:sp>
      <p:sp>
        <p:nvSpPr>
          <p:cNvPr id="26712" name="TextBox 26711"/>
          <p:cNvSpPr txBox="1"/>
          <p:nvPr/>
        </p:nvSpPr>
        <p:spPr>
          <a:xfrm>
            <a:off x="5596488" y="5440980"/>
            <a:ext cx="204738" cy="206301"/>
          </a:xfrm>
          <a:prstGeom prst="rect">
            <a:avLst/>
          </a:prstGeom>
          <a:solidFill>
            <a:srgbClr val="FF0000">
              <a:alpha val="100000"/>
            </a:srgbClr>
          </a:solidFill>
          <a:ln w="25452" cap="flat" cmpd="sng" algn="ctr">
            <a:solidFill>
              <a:srgbClr val="C00000">
                <a:alpha val="100000"/>
              </a:srgbClr>
            </a:solidFill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1028836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800" b="1" i="0" u="none" baseline="0">
                <a:solidFill>
                  <a:srgbClr val="FFFFFF">
                    <a:alpha val="100000"/>
                  </a:srgbClr>
                </a:solidFill>
                <a:latin typeface="굴림"/>
                <a:ea typeface="굴림"/>
              </a:rPr>
              <a:t>F</a:t>
            </a:r>
            <a:endParaRPr kumimoji="1" lang="en-US" altLang="ko-KR" sz="1800" b="1" i="0" u="none">
              <a:solidFill>
                <a:srgbClr val="FFFFFF">
                  <a:alpha val="100000"/>
                </a:srgbClr>
              </a:solidFill>
              <a:latin typeface="굴림"/>
              <a:ea typeface="굴림"/>
            </a:endParaRPr>
          </a:p>
        </p:txBody>
      </p:sp>
      <p:sp>
        <p:nvSpPr>
          <p:cNvPr id="26713" name="TextBox 26712"/>
          <p:cNvSpPr txBox="1"/>
          <p:nvPr/>
        </p:nvSpPr>
        <p:spPr>
          <a:xfrm>
            <a:off x="4515637" y="5391749"/>
            <a:ext cx="1007841" cy="338086"/>
          </a:xfrm>
          <a:prstGeom prst="rect">
            <a:avLst/>
          </a:prstGeom>
          <a:noFill/>
          <a:ln w="25508" cap="rnd" cmpd="sng" algn="ctr">
            <a:solidFill>
              <a:srgbClr val="800000">
                <a:alpha val="100000"/>
              </a:srgbClr>
            </a:solidFill>
            <a:prstDash val="sysDot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u="none" baseline="0">
              <a:solidFill>
                <a:schemeClr val="tx1"/>
              </a:solidFill>
              <a:latin typeface="굴림"/>
              <a:ea typeface="굴림"/>
            </a:endParaRPr>
          </a:p>
        </p:txBody>
      </p:sp>
      <p:sp>
        <p:nvSpPr>
          <p:cNvPr id="26714" name="TextBox 26713"/>
          <p:cNvSpPr txBox="1"/>
          <p:nvPr/>
        </p:nvSpPr>
        <p:spPr>
          <a:xfrm>
            <a:off x="6118717" y="858696"/>
            <a:ext cx="1309423" cy="338086"/>
          </a:xfrm>
          <a:prstGeom prst="rect">
            <a:avLst/>
          </a:prstGeom>
          <a:noFill/>
          <a:ln w="25508" cap="rnd" cmpd="sng" algn="ctr">
            <a:solidFill>
              <a:srgbClr val="800000">
                <a:alpha val="100000"/>
              </a:srgbClr>
            </a:solidFill>
            <a:prstDash val="sysDot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u="none" baseline="0">
              <a:solidFill>
                <a:schemeClr val="tx1"/>
              </a:solidFill>
              <a:latin typeface="굴림"/>
              <a:ea typeface="굴림"/>
            </a:endParaRPr>
          </a:p>
        </p:txBody>
      </p:sp>
      <p:sp>
        <p:nvSpPr>
          <p:cNvPr id="26715" name="TextBox 26714"/>
          <p:cNvSpPr txBox="1"/>
          <p:nvPr/>
        </p:nvSpPr>
        <p:spPr>
          <a:xfrm>
            <a:off x="5804408" y="925342"/>
            <a:ext cx="204794" cy="206357"/>
          </a:xfrm>
          <a:prstGeom prst="rect">
            <a:avLst/>
          </a:prstGeom>
          <a:solidFill>
            <a:srgbClr val="FF0000">
              <a:alpha val="100000"/>
            </a:srgbClr>
          </a:solidFill>
          <a:ln w="25452" cap="flat" cmpd="sng" algn="ctr">
            <a:solidFill>
              <a:srgbClr val="C00000">
                <a:alpha val="100000"/>
              </a:srgbClr>
            </a:solidFill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1028836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800" b="1" i="0" u="none" baseline="0">
                <a:solidFill>
                  <a:srgbClr val="FFFFFF">
                    <a:alpha val="100000"/>
                  </a:srgbClr>
                </a:solidFill>
                <a:latin typeface="굴림"/>
                <a:ea typeface="굴림"/>
              </a:rPr>
              <a:t>D</a:t>
            </a:r>
            <a:endParaRPr kumimoji="1" lang="en-US" altLang="ko-KR" sz="1800" b="1" i="0" u="none">
              <a:solidFill>
                <a:srgbClr val="FFFFFF">
                  <a:alpha val="100000"/>
                </a:srgbClr>
              </a:solidFill>
              <a:latin typeface="굴림"/>
              <a:ea typeface="굴림"/>
            </a:endParaRPr>
          </a:p>
        </p:txBody>
      </p:sp>
    </p:spTree>
    <p:extLst>
      <p:ext uri="{BB962C8B-B14F-4D97-AF65-F5344CB8AC3E}">
        <p14:creationId xmlns:p14="http://schemas.microsoft.com/office/powerpoint/2010/main" val="29396707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2" name="TextBox 27651"/>
          <p:cNvSpPr txBox="1"/>
          <p:nvPr/>
        </p:nvSpPr>
        <p:spPr>
          <a:xfrm>
            <a:off x="376154" y="2272889"/>
            <a:ext cx="7264650" cy="3672793"/>
          </a:xfrm>
          <a:prstGeom prst="rect">
            <a:avLst/>
          </a:prstGeom>
          <a:noFill/>
          <a:ln w="25508" cap="rnd" cmpd="sng" algn="ctr">
            <a:solidFill>
              <a:srgbClr val="800000">
                <a:alpha val="100000"/>
              </a:srgbClr>
            </a:solidFill>
            <a:prstDash val="sysDot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u="none" baseline="0">
              <a:solidFill>
                <a:schemeClr val="tx1"/>
              </a:solidFill>
              <a:latin typeface="굴림"/>
              <a:ea typeface="굴림"/>
            </a:endParaRPr>
          </a:p>
        </p:txBody>
      </p:sp>
      <p:graphicFrame>
        <p:nvGraphicFramePr>
          <p:cNvPr id="27653" name="표 27652"/>
          <p:cNvGraphicFramePr/>
          <p:nvPr>
            <p:extLst>
              <p:ext uri="{D42A27DB-BD31-4B8C-83A1-F6EECF244321}">
                <p14:modId xmlns:p14="http://schemas.microsoft.com/office/powerpoint/2010/main" val="135563678"/>
              </p:ext>
            </p:extLst>
          </p:nvPr>
        </p:nvGraphicFramePr>
        <p:xfrm>
          <a:off x="379335" y="0"/>
          <a:ext cx="9139320" cy="6861759"/>
        </p:xfrm>
        <a:graphic>
          <a:graphicData uri="http://schemas.openxmlformats.org/drawingml/2006/table">
            <a:tbl>
              <a:tblPr firstRow="1" bandRow="1"/>
              <a:tblGrid>
                <a:gridCol w="8745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853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7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491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508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4762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42871">
                <a:tc gridSpan="6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Project : OO 웹 애플리케이션</a:t>
                      </a:r>
                      <a:endParaRPr kumimoji="1" lang="ko-KR" altLang="en-US" sz="900" b="1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4458"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Page Subject</a:t>
                      </a:r>
                      <a:endParaRPr kumimoji="1" lang="en-US" altLang="ko-KR" sz="900" b="0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 회원정보 수정 페이지 구조도</a:t>
                      </a:r>
                    </a:p>
                  </a:txBody>
                  <a:tcPr marL="54000" marR="54000" marT="53996" marB="53996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ID</a:t>
                      </a:r>
                      <a:endParaRPr kumimoji="1" lang="en-US" altLang="ko-KR" sz="900" b="0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28800" marT="53996" marB="53996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Page</a:t>
                      </a:r>
                      <a:endParaRPr kumimoji="1" lang="en-US" altLang="ko-KR" sz="900" b="0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28800" marT="53996" marB="53996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6</a:t>
                      </a:r>
                      <a:endParaRPr kumimoji="1" lang="en-US" altLang="ko-KR" sz="900" b="0" i="0" u="none" dirty="0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2871">
                <a:tc gridSpan="2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Page elements</a:t>
                      </a:r>
                      <a:endParaRPr kumimoji="1" lang="en-US" altLang="ko-KR" sz="900" b="0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>
                      <a:noFill/>
                    </a:lnB>
                    <a:solidFill>
                      <a:srgbClr val="DFDFDF">
                        <a:alpha val="10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참고: 로그인 &gt; 내정보 &gt; 정보수정</a:t>
                      </a:r>
                      <a:endParaRPr kumimoji="1" lang="ko-KR" altLang="en-US" sz="900" b="0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4458">
                <a:tc rowSpan="6" gridSpan="2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rowSpan="6"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페이지설명 </a:t>
                      </a:r>
                      <a:endParaRPr kumimoji="1" lang="ko-KR" altLang="en-US" sz="900" b="1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30058">
                <a:tc gridSpan="2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C: 로그인 후 싱딘 부분은 로그아웃과 내 정보로 바뀐다.</a:t>
                      </a:r>
                    </a:p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ko-KR" sz="900" b="0" i="0" u="none" baseline="0">
                        <a:solidFill>
                          <a:srgbClr val="333333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D: 회원의 정보를 수정할 수 있는 영역이다.</a:t>
                      </a:r>
                    </a:p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ko-KR" sz="900" b="0" i="0" u="none" baseline="0">
                        <a:solidFill>
                          <a:srgbClr val="333333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E: 회원 탈퇴 페이지를 불러온다.</a:t>
                      </a:r>
                      <a:endParaRPr kumimoji="1" lang="en-US" altLang="ko-KR" sz="900" b="0" i="0" u="none">
                        <a:solidFill>
                          <a:srgbClr val="333333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4458">
                <a:tc gridSpan="2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디자이너</a:t>
                      </a:r>
                      <a:endParaRPr kumimoji="1" lang="ko-KR" altLang="en-US" sz="900" b="1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30104">
                <a:tc gridSpan="2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table 태그와 input 태그를 사용하여 회원 정보 수정 페이지 구현</a:t>
                      </a:r>
                      <a:endParaRPr kumimoji="1" lang="ko-KR" altLang="en-US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2871">
                <a:tc gridSpan="2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개발자</a:t>
                      </a:r>
                      <a:endParaRPr kumimoji="1" lang="ko-KR" altLang="en-US" sz="900" b="1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01517">
                <a:tc gridSpan="2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자체 데이터베이스에서 회원 아이디에 일치하는 회원 정보 목록 출력하고, 수정된 정보 데이터 처리</a:t>
                      </a:r>
                      <a:endParaRPr kumimoji="1" lang="ko-KR" altLang="en-US" sz="900" b="0" i="0" u="none" dirty="0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27725" name="그림 27724"/>
          <p:cNvPicPr>
            <a:picLocks noChangeAspect="1"/>
          </p:cNvPicPr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379335" y="715803"/>
            <a:ext cx="7250361" cy="6129824"/>
          </a:xfrm>
          <a:prstGeom prst="rect">
            <a:avLst/>
          </a:prstGeom>
          <a:noFill/>
          <a:ln>
            <a:noFill/>
          </a:ln>
        </p:spPr>
      </p:pic>
      <p:sp>
        <p:nvSpPr>
          <p:cNvPr id="27726" name="TextBox 27725"/>
          <p:cNvSpPr txBox="1"/>
          <p:nvPr/>
        </p:nvSpPr>
        <p:spPr>
          <a:xfrm>
            <a:off x="372972" y="736456"/>
            <a:ext cx="7261524" cy="1515780"/>
          </a:xfrm>
          <a:prstGeom prst="rect">
            <a:avLst/>
          </a:prstGeom>
          <a:noFill/>
          <a:ln w="25508" cap="rnd" cmpd="sng" algn="ctr">
            <a:solidFill>
              <a:srgbClr val="800000">
                <a:alpha val="100000"/>
              </a:srgbClr>
            </a:solidFill>
            <a:prstDash val="sysDot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u="none" baseline="0">
              <a:solidFill>
                <a:schemeClr val="tx1"/>
              </a:solidFill>
              <a:latin typeface="굴림"/>
              <a:ea typeface="굴림"/>
            </a:endParaRPr>
          </a:p>
        </p:txBody>
      </p:sp>
      <p:sp>
        <p:nvSpPr>
          <p:cNvPr id="27727" name="TextBox 27726"/>
          <p:cNvSpPr txBox="1"/>
          <p:nvPr/>
        </p:nvSpPr>
        <p:spPr>
          <a:xfrm>
            <a:off x="376154" y="758671"/>
            <a:ext cx="315871" cy="439674"/>
          </a:xfrm>
          <a:prstGeom prst="rect">
            <a:avLst/>
          </a:prstGeom>
          <a:solidFill>
            <a:srgbClr val="FF0000">
              <a:alpha val="100000"/>
            </a:srgbClr>
          </a:solidFill>
          <a:ln w="25452" cap="flat" cmpd="sng" algn="ctr">
            <a:solidFill>
              <a:srgbClr val="C00000">
                <a:alpha val="100000"/>
              </a:srgbClr>
            </a:solidFill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1028836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800" b="1" i="0" u="none" baseline="0">
                <a:solidFill>
                  <a:srgbClr val="FFFFFF">
                    <a:alpha val="100000"/>
                  </a:srgbClr>
                </a:solidFill>
                <a:latin typeface="굴림"/>
                <a:ea typeface="굴림"/>
              </a:rPr>
              <a:t>A</a:t>
            </a:r>
            <a:endParaRPr kumimoji="1" lang="en-US" altLang="ko-KR" sz="1800" b="1" i="0" u="none">
              <a:solidFill>
                <a:srgbClr val="FFFFFF">
                  <a:alpha val="100000"/>
                </a:srgbClr>
              </a:solidFill>
              <a:latin typeface="굴림"/>
              <a:ea typeface="굴림"/>
            </a:endParaRPr>
          </a:p>
        </p:txBody>
      </p:sp>
      <p:sp>
        <p:nvSpPr>
          <p:cNvPr id="27728" name="TextBox 27727"/>
          <p:cNvSpPr txBox="1"/>
          <p:nvPr/>
        </p:nvSpPr>
        <p:spPr>
          <a:xfrm>
            <a:off x="382517" y="5945682"/>
            <a:ext cx="7258287" cy="912672"/>
          </a:xfrm>
          <a:prstGeom prst="rect">
            <a:avLst/>
          </a:prstGeom>
          <a:noFill/>
          <a:ln w="25508" cap="rnd" cmpd="sng" algn="ctr">
            <a:solidFill>
              <a:srgbClr val="800000">
                <a:alpha val="100000"/>
              </a:srgbClr>
            </a:solidFill>
            <a:prstDash val="sysDot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u="none" baseline="0">
              <a:solidFill>
                <a:schemeClr val="tx1"/>
              </a:solidFill>
              <a:latin typeface="굴림"/>
              <a:ea typeface="굴림"/>
            </a:endParaRPr>
          </a:p>
        </p:txBody>
      </p:sp>
      <p:sp>
        <p:nvSpPr>
          <p:cNvPr id="27732" name="TextBox 27731"/>
          <p:cNvSpPr txBox="1"/>
          <p:nvPr/>
        </p:nvSpPr>
        <p:spPr>
          <a:xfrm>
            <a:off x="384080" y="5945682"/>
            <a:ext cx="315871" cy="236498"/>
          </a:xfrm>
          <a:prstGeom prst="rect">
            <a:avLst/>
          </a:prstGeom>
          <a:solidFill>
            <a:srgbClr val="FF0000">
              <a:alpha val="100000"/>
            </a:srgbClr>
          </a:solidFill>
          <a:ln w="25452" cap="flat" cmpd="sng" algn="ctr">
            <a:solidFill>
              <a:srgbClr val="C00000">
                <a:alpha val="100000"/>
              </a:srgbClr>
            </a:solidFill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1028836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800" b="1" i="0" u="none" baseline="0">
                <a:solidFill>
                  <a:srgbClr val="FFFFFF">
                    <a:alpha val="100000"/>
                  </a:srgbClr>
                </a:solidFill>
                <a:latin typeface="굴림"/>
                <a:ea typeface="굴림"/>
              </a:rPr>
              <a:t>B</a:t>
            </a:r>
            <a:endParaRPr kumimoji="1" lang="en-US" altLang="ko-KR" sz="1800" b="1" i="0" u="none">
              <a:solidFill>
                <a:srgbClr val="FFFFFF">
                  <a:alpha val="100000"/>
                </a:srgbClr>
              </a:solidFill>
              <a:latin typeface="굴림"/>
              <a:ea typeface="굴림"/>
            </a:endParaRPr>
          </a:p>
        </p:txBody>
      </p:sp>
      <p:sp>
        <p:nvSpPr>
          <p:cNvPr id="27733" name="TextBox 27732"/>
          <p:cNvSpPr txBox="1"/>
          <p:nvPr/>
        </p:nvSpPr>
        <p:spPr>
          <a:xfrm>
            <a:off x="6613929" y="5585380"/>
            <a:ext cx="206301" cy="206357"/>
          </a:xfrm>
          <a:prstGeom prst="rect">
            <a:avLst/>
          </a:prstGeom>
          <a:solidFill>
            <a:srgbClr val="FF0000">
              <a:alpha val="100000"/>
            </a:srgbClr>
          </a:solidFill>
          <a:ln w="25452" cap="flat" cmpd="sng" algn="ctr">
            <a:solidFill>
              <a:srgbClr val="C00000">
                <a:alpha val="100000"/>
              </a:srgbClr>
            </a:solidFill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1028836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800" b="1" i="0" u="none" baseline="0">
                <a:solidFill>
                  <a:srgbClr val="FFFFFF">
                    <a:alpha val="100000"/>
                  </a:srgbClr>
                </a:solidFill>
                <a:latin typeface="굴림"/>
                <a:ea typeface="굴림"/>
              </a:rPr>
              <a:t>E</a:t>
            </a:r>
            <a:endParaRPr kumimoji="1" lang="en-US" altLang="ko-KR" sz="1800" b="1" i="0" u="none">
              <a:solidFill>
                <a:srgbClr val="FFFFFF">
                  <a:alpha val="100000"/>
                </a:srgbClr>
              </a:solidFill>
              <a:latin typeface="굴림"/>
              <a:ea typeface="굴림"/>
            </a:endParaRPr>
          </a:p>
        </p:txBody>
      </p:sp>
      <p:sp>
        <p:nvSpPr>
          <p:cNvPr id="27734" name="TextBox 27733"/>
          <p:cNvSpPr txBox="1"/>
          <p:nvPr/>
        </p:nvSpPr>
        <p:spPr>
          <a:xfrm>
            <a:off x="6820231" y="5585380"/>
            <a:ext cx="792050" cy="338086"/>
          </a:xfrm>
          <a:prstGeom prst="rect">
            <a:avLst/>
          </a:prstGeom>
          <a:noFill/>
          <a:ln w="25508" cap="rnd" cmpd="sng" algn="ctr">
            <a:solidFill>
              <a:srgbClr val="800000">
                <a:alpha val="100000"/>
              </a:srgbClr>
            </a:solidFill>
            <a:prstDash val="sysDot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u="none" baseline="0">
              <a:solidFill>
                <a:schemeClr val="tx1"/>
              </a:solidFill>
              <a:latin typeface="굴림"/>
              <a:ea typeface="굴림"/>
            </a:endParaRPr>
          </a:p>
        </p:txBody>
      </p:sp>
      <p:sp>
        <p:nvSpPr>
          <p:cNvPr id="27735" name="TextBox 27734"/>
          <p:cNvSpPr txBox="1"/>
          <p:nvPr/>
        </p:nvSpPr>
        <p:spPr>
          <a:xfrm>
            <a:off x="385699" y="2260163"/>
            <a:ext cx="314252" cy="300019"/>
          </a:xfrm>
          <a:prstGeom prst="rect">
            <a:avLst/>
          </a:prstGeom>
          <a:solidFill>
            <a:srgbClr val="FF0000">
              <a:alpha val="100000"/>
            </a:srgbClr>
          </a:solidFill>
          <a:ln w="25452" cap="flat" cmpd="sng" algn="ctr">
            <a:solidFill>
              <a:srgbClr val="C00000">
                <a:alpha val="100000"/>
              </a:srgbClr>
            </a:solidFill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1028836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800" b="1" i="0" u="none" baseline="0">
                <a:solidFill>
                  <a:srgbClr val="FFFFFF">
                    <a:alpha val="100000"/>
                  </a:srgbClr>
                </a:solidFill>
                <a:latin typeface="굴림"/>
                <a:ea typeface="굴림"/>
              </a:rPr>
              <a:t>D</a:t>
            </a:r>
            <a:endParaRPr kumimoji="1" lang="en-US" altLang="ko-KR" sz="1800" b="1" i="0" u="none">
              <a:solidFill>
                <a:srgbClr val="FFFFFF">
                  <a:alpha val="100000"/>
                </a:srgbClr>
              </a:solidFill>
              <a:latin typeface="굴림"/>
              <a:ea typeface="굴림"/>
            </a:endParaRPr>
          </a:p>
        </p:txBody>
      </p:sp>
      <p:sp>
        <p:nvSpPr>
          <p:cNvPr id="27736" name="TextBox 27735"/>
          <p:cNvSpPr txBox="1"/>
          <p:nvPr/>
        </p:nvSpPr>
        <p:spPr>
          <a:xfrm>
            <a:off x="6172636" y="833299"/>
            <a:ext cx="1223743" cy="215846"/>
          </a:xfrm>
          <a:prstGeom prst="rect">
            <a:avLst/>
          </a:prstGeom>
          <a:noFill/>
          <a:ln w="25508" cap="rnd" cmpd="sng" algn="ctr">
            <a:solidFill>
              <a:srgbClr val="800000">
                <a:alpha val="100000"/>
              </a:srgbClr>
            </a:solidFill>
            <a:prstDash val="sysDot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u="none" baseline="0">
              <a:solidFill>
                <a:schemeClr val="tx1"/>
              </a:solidFill>
              <a:latin typeface="굴림"/>
              <a:ea typeface="굴림"/>
            </a:endParaRPr>
          </a:p>
        </p:txBody>
      </p:sp>
      <p:sp>
        <p:nvSpPr>
          <p:cNvPr id="27737" name="TextBox 27736"/>
          <p:cNvSpPr txBox="1"/>
          <p:nvPr/>
        </p:nvSpPr>
        <p:spPr>
          <a:xfrm>
            <a:off x="5812390" y="833299"/>
            <a:ext cx="315815" cy="238061"/>
          </a:xfrm>
          <a:prstGeom prst="rect">
            <a:avLst/>
          </a:prstGeom>
          <a:solidFill>
            <a:srgbClr val="FF0000">
              <a:alpha val="100000"/>
            </a:srgbClr>
          </a:solidFill>
          <a:ln w="25452" cap="flat" cmpd="sng" algn="ctr">
            <a:solidFill>
              <a:srgbClr val="C00000">
                <a:alpha val="100000"/>
              </a:srgbClr>
            </a:solidFill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1028836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800" b="1" i="0" u="none" baseline="0">
                <a:solidFill>
                  <a:srgbClr val="FFFFFF">
                    <a:alpha val="100000"/>
                  </a:srgbClr>
                </a:solidFill>
                <a:latin typeface="굴림"/>
                <a:ea typeface="굴림"/>
              </a:rPr>
              <a:t>C</a:t>
            </a:r>
            <a:endParaRPr kumimoji="1" lang="en-US" altLang="ko-KR" sz="1800" b="1" i="0" u="none">
              <a:solidFill>
                <a:srgbClr val="FFFFFF">
                  <a:alpha val="100000"/>
                </a:srgbClr>
              </a:solidFill>
              <a:latin typeface="굴림"/>
              <a:ea typeface="굴림"/>
            </a:endParaRPr>
          </a:p>
        </p:txBody>
      </p:sp>
    </p:spTree>
    <p:extLst>
      <p:ext uri="{BB962C8B-B14F-4D97-AF65-F5344CB8AC3E}">
        <p14:creationId xmlns:p14="http://schemas.microsoft.com/office/powerpoint/2010/main" val="10287085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676" name="표 28675"/>
          <p:cNvGraphicFramePr/>
          <p:nvPr>
            <p:extLst>
              <p:ext uri="{D42A27DB-BD31-4B8C-83A1-F6EECF244321}">
                <p14:modId xmlns:p14="http://schemas.microsoft.com/office/powerpoint/2010/main" val="1034066664"/>
              </p:ext>
            </p:extLst>
          </p:nvPr>
        </p:nvGraphicFramePr>
        <p:xfrm>
          <a:off x="379335" y="0"/>
          <a:ext cx="9139320" cy="6861759"/>
        </p:xfrm>
        <a:graphic>
          <a:graphicData uri="http://schemas.openxmlformats.org/drawingml/2006/table">
            <a:tbl>
              <a:tblPr firstRow="1" bandRow="1"/>
              <a:tblGrid>
                <a:gridCol w="8745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853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7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491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508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4762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42871">
                <a:tc gridSpan="6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Project : OO 웹 애플리케이션</a:t>
                      </a:r>
                      <a:endParaRPr kumimoji="1" lang="ko-KR" altLang="en-US" sz="900" b="1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4458"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Page Subject</a:t>
                      </a:r>
                      <a:endParaRPr kumimoji="1" lang="en-US" altLang="ko-KR" sz="900" b="0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 회원 탈퇴 페이지 구조도</a:t>
                      </a:r>
                      <a:endParaRPr kumimoji="1" lang="ko-KR" altLang="en-US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ID</a:t>
                      </a:r>
                      <a:endParaRPr kumimoji="1" lang="en-US" altLang="ko-KR" sz="900" b="0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28800" marT="53996" marB="53996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Page</a:t>
                      </a:r>
                      <a:endParaRPr kumimoji="1" lang="en-US" altLang="ko-KR" sz="900" b="0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28800" marT="53996" marB="53996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7</a:t>
                      </a:r>
                      <a:endParaRPr kumimoji="1" lang="en-US" altLang="ko-KR" sz="900" b="0" i="0" u="none" dirty="0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2871">
                <a:tc gridSpan="2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Page elements</a:t>
                      </a:r>
                      <a:endParaRPr kumimoji="1" lang="en-US" altLang="ko-KR" sz="900" b="0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>
                      <a:noFill/>
                    </a:lnB>
                    <a:solidFill>
                      <a:srgbClr val="DFDFDF">
                        <a:alpha val="10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8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참고: 내 정보 &gt; 정보수정 &gt; 회원탈퇴</a:t>
                      </a:r>
                      <a:endParaRPr kumimoji="1" lang="ko-KR" altLang="en-US" sz="800" b="0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4458">
                <a:tc rowSpan="6" gridSpan="2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rowSpan="6"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페이지설명 </a:t>
                      </a:r>
                      <a:endParaRPr kumimoji="1" lang="ko-KR" altLang="en-US" sz="900" b="1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30058">
                <a:tc gridSpan="2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</a:p>
                  </a:txBody>
                  <a:tcPr marL="54000" marR="54000" marT="53996" marB="53996" anchor="ctr"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F: 회원 탈퇴 전 다시 한번 확인하는 알림창이며, 여기서 ‘네’를 누르면 회원 탈퇴 기능이 구현되고, ‘아니오’를 누르면 내 정보 페이지로 이동한다.</a:t>
                      </a:r>
                      <a:endParaRPr kumimoji="1" lang="en-US" altLang="ko-KR" sz="900" b="0" i="0" u="none">
                        <a:solidFill>
                          <a:srgbClr val="333333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4458">
                <a:tc gridSpan="2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</a:p>
                  </a:txBody>
                  <a:tcPr marL="54000" marR="54000" marT="53996" marB="53996" anchor="ctr"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디자이너</a:t>
                      </a:r>
                      <a:endParaRPr kumimoji="1" lang="ko-KR" altLang="en-US" sz="900" b="1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30104">
                <a:tc gridSpan="2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</a:p>
                  </a:txBody>
                  <a:tcPr marL="54000" marR="54000" marT="53996" marB="53996" anchor="ctr"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정보 수정 페이지 위에 탈퇴 확인 알림창이 뜰 수 있게 디자인</a:t>
                      </a:r>
                      <a:endParaRPr kumimoji="1" lang="ko-KR" altLang="en-US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2871">
                <a:tc gridSpan="2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</a:p>
                  </a:txBody>
                  <a:tcPr marL="54000" marR="54000" marT="53996" marB="53996" anchor="ctr"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개발자</a:t>
                      </a:r>
                      <a:endParaRPr kumimoji="1" lang="ko-KR" altLang="en-US" sz="900" b="1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01517">
                <a:tc gridSpan="2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</a:p>
                  </a:txBody>
                  <a:tcPr marL="54000" marR="54000" marT="53996" marB="53996" anchor="ctr"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회원 탈퇴 버튼을 누르면 바로 </a:t>
                      </a:r>
                      <a:r>
                        <a:rPr kumimoji="1" lang="ko-KR" altLang="en-US" sz="900" b="0" i="0" u="none" baseline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탈퇴되지</a:t>
                      </a:r>
                      <a:r>
                        <a:rPr kumimoji="1" lang="ko-KR" altLang="en-US" sz="900" b="0" i="0" u="none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 않고 </a:t>
                      </a:r>
                      <a:r>
                        <a:rPr kumimoji="1" lang="ko-KR" altLang="en-US" sz="900" b="0" i="0" u="none" baseline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알림창으로</a:t>
                      </a:r>
                      <a:r>
                        <a:rPr kumimoji="1" lang="ko-KR" altLang="en-US" sz="900" b="0" i="0" u="none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 다시 한번 의사 확인할 수 있도록 기능 구현</a:t>
                      </a:r>
                      <a:endParaRPr kumimoji="1" lang="ko-KR" altLang="en-US" sz="900" b="0" i="0" u="none" dirty="0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28748" name="그림 28747"/>
          <p:cNvPicPr>
            <a:picLocks noChangeAspect="1"/>
          </p:cNvPicPr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379335" y="758671"/>
            <a:ext cx="7239253" cy="6077467"/>
          </a:xfrm>
          <a:prstGeom prst="rect">
            <a:avLst/>
          </a:prstGeom>
          <a:noFill/>
          <a:ln>
            <a:noFill/>
          </a:ln>
        </p:spPr>
      </p:pic>
      <p:sp>
        <p:nvSpPr>
          <p:cNvPr id="28749" name="TextBox 28748"/>
          <p:cNvSpPr txBox="1"/>
          <p:nvPr/>
        </p:nvSpPr>
        <p:spPr>
          <a:xfrm>
            <a:off x="372972" y="736456"/>
            <a:ext cx="7261524" cy="1515780"/>
          </a:xfrm>
          <a:prstGeom prst="rect">
            <a:avLst/>
          </a:prstGeom>
          <a:noFill/>
          <a:ln w="25508" cap="rnd" cmpd="sng" algn="ctr">
            <a:solidFill>
              <a:srgbClr val="800000">
                <a:alpha val="100000"/>
              </a:srgbClr>
            </a:solidFill>
            <a:prstDash val="sysDot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u="none" baseline="0">
              <a:solidFill>
                <a:schemeClr val="tx1"/>
              </a:solidFill>
              <a:latin typeface="굴림"/>
              <a:ea typeface="굴림"/>
            </a:endParaRPr>
          </a:p>
        </p:txBody>
      </p:sp>
      <p:sp>
        <p:nvSpPr>
          <p:cNvPr id="28750" name="TextBox 28749"/>
          <p:cNvSpPr txBox="1"/>
          <p:nvPr/>
        </p:nvSpPr>
        <p:spPr>
          <a:xfrm>
            <a:off x="376154" y="758671"/>
            <a:ext cx="315871" cy="439674"/>
          </a:xfrm>
          <a:prstGeom prst="rect">
            <a:avLst/>
          </a:prstGeom>
          <a:solidFill>
            <a:srgbClr val="FF0000">
              <a:alpha val="100000"/>
            </a:srgbClr>
          </a:solidFill>
          <a:ln w="25452" cap="flat" cmpd="sng" algn="ctr">
            <a:solidFill>
              <a:srgbClr val="C00000">
                <a:alpha val="100000"/>
              </a:srgbClr>
            </a:solidFill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1028836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800" b="1" i="0" u="none" baseline="0">
                <a:solidFill>
                  <a:srgbClr val="FFFFFF">
                    <a:alpha val="100000"/>
                  </a:srgbClr>
                </a:solidFill>
                <a:latin typeface="굴림"/>
                <a:ea typeface="굴림"/>
              </a:rPr>
              <a:t>A</a:t>
            </a:r>
            <a:endParaRPr kumimoji="1" lang="en-US" altLang="ko-KR" sz="1800" b="1" i="0" u="none">
              <a:solidFill>
                <a:srgbClr val="FFFFFF">
                  <a:alpha val="100000"/>
                </a:srgbClr>
              </a:solidFill>
              <a:latin typeface="굴림"/>
              <a:ea typeface="굴림"/>
            </a:endParaRPr>
          </a:p>
        </p:txBody>
      </p:sp>
      <p:sp>
        <p:nvSpPr>
          <p:cNvPr id="28751" name="TextBox 28750"/>
          <p:cNvSpPr txBox="1"/>
          <p:nvPr/>
        </p:nvSpPr>
        <p:spPr>
          <a:xfrm>
            <a:off x="382517" y="5945682"/>
            <a:ext cx="7258287" cy="912672"/>
          </a:xfrm>
          <a:prstGeom prst="rect">
            <a:avLst/>
          </a:prstGeom>
          <a:noFill/>
          <a:ln w="25508" cap="rnd" cmpd="sng" algn="ctr">
            <a:solidFill>
              <a:srgbClr val="800000">
                <a:alpha val="100000"/>
              </a:srgbClr>
            </a:solidFill>
            <a:prstDash val="sysDot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u="none" baseline="0">
              <a:solidFill>
                <a:schemeClr val="tx1"/>
              </a:solidFill>
              <a:latin typeface="굴림"/>
              <a:ea typeface="굴림"/>
            </a:endParaRPr>
          </a:p>
        </p:txBody>
      </p:sp>
      <p:sp>
        <p:nvSpPr>
          <p:cNvPr id="28752" name="TextBox 28751"/>
          <p:cNvSpPr txBox="1"/>
          <p:nvPr/>
        </p:nvSpPr>
        <p:spPr>
          <a:xfrm>
            <a:off x="384080" y="5945682"/>
            <a:ext cx="315871" cy="236498"/>
          </a:xfrm>
          <a:prstGeom prst="rect">
            <a:avLst/>
          </a:prstGeom>
          <a:solidFill>
            <a:srgbClr val="FF0000">
              <a:alpha val="100000"/>
            </a:srgbClr>
          </a:solidFill>
          <a:ln w="25452" cap="flat" cmpd="sng" algn="ctr">
            <a:solidFill>
              <a:srgbClr val="C00000">
                <a:alpha val="100000"/>
              </a:srgbClr>
            </a:solidFill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1028836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800" b="1" i="0" u="none" baseline="0">
                <a:solidFill>
                  <a:srgbClr val="FFFFFF">
                    <a:alpha val="100000"/>
                  </a:srgbClr>
                </a:solidFill>
                <a:latin typeface="굴림"/>
                <a:ea typeface="굴림"/>
              </a:rPr>
              <a:t>B</a:t>
            </a:r>
            <a:endParaRPr kumimoji="1" lang="en-US" altLang="ko-KR" sz="1800" b="1" i="0" u="none">
              <a:solidFill>
                <a:srgbClr val="FFFFFF">
                  <a:alpha val="100000"/>
                </a:srgbClr>
              </a:solidFill>
              <a:latin typeface="굴림"/>
              <a:ea typeface="굴림"/>
            </a:endParaRPr>
          </a:p>
        </p:txBody>
      </p:sp>
      <p:sp>
        <p:nvSpPr>
          <p:cNvPr id="28756" name="TextBox 28755"/>
          <p:cNvSpPr txBox="1"/>
          <p:nvPr/>
        </p:nvSpPr>
        <p:spPr>
          <a:xfrm>
            <a:off x="412658" y="2272889"/>
            <a:ext cx="7236127" cy="3672793"/>
          </a:xfrm>
          <a:prstGeom prst="rect">
            <a:avLst/>
          </a:prstGeom>
          <a:noFill/>
          <a:ln w="25508" cap="rnd" cmpd="sng" algn="ctr">
            <a:solidFill>
              <a:srgbClr val="800000">
                <a:alpha val="100000"/>
              </a:srgbClr>
            </a:solidFill>
            <a:prstDash val="sysDot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u="none" baseline="0">
              <a:solidFill>
                <a:schemeClr val="tx1"/>
              </a:solidFill>
              <a:latin typeface="굴림"/>
              <a:ea typeface="굴림"/>
            </a:endParaRPr>
          </a:p>
        </p:txBody>
      </p:sp>
      <p:sp>
        <p:nvSpPr>
          <p:cNvPr id="28757" name="TextBox 28756"/>
          <p:cNvSpPr txBox="1"/>
          <p:nvPr/>
        </p:nvSpPr>
        <p:spPr>
          <a:xfrm>
            <a:off x="412658" y="2255418"/>
            <a:ext cx="312689" cy="277748"/>
          </a:xfrm>
          <a:prstGeom prst="rect">
            <a:avLst/>
          </a:prstGeom>
          <a:solidFill>
            <a:srgbClr val="FF0000">
              <a:alpha val="100000"/>
            </a:srgbClr>
          </a:solidFill>
          <a:ln w="25452" cap="flat" cmpd="sng" algn="ctr">
            <a:solidFill>
              <a:srgbClr val="C00000">
                <a:alpha val="100000"/>
              </a:srgbClr>
            </a:solidFill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1028836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800" b="1" i="0" u="none" baseline="0">
                <a:solidFill>
                  <a:srgbClr val="FFFFFF">
                    <a:alpha val="100000"/>
                  </a:srgbClr>
                </a:solidFill>
                <a:latin typeface="굴림"/>
                <a:ea typeface="굴림"/>
              </a:rPr>
              <a:t>D</a:t>
            </a:r>
            <a:endParaRPr kumimoji="1" lang="en-US" altLang="ko-KR" sz="1800" b="1" i="0" u="none">
              <a:solidFill>
                <a:srgbClr val="FFFFFF">
                  <a:alpha val="100000"/>
                </a:srgbClr>
              </a:solidFill>
              <a:latin typeface="굴림"/>
              <a:ea typeface="굴림"/>
            </a:endParaRPr>
          </a:p>
        </p:txBody>
      </p:sp>
      <p:sp>
        <p:nvSpPr>
          <p:cNvPr id="28758" name="TextBox 28757"/>
          <p:cNvSpPr txBox="1"/>
          <p:nvPr/>
        </p:nvSpPr>
        <p:spPr>
          <a:xfrm>
            <a:off x="1788784" y="3128404"/>
            <a:ext cx="4815600" cy="1880827"/>
          </a:xfrm>
          <a:prstGeom prst="rect">
            <a:avLst/>
          </a:prstGeom>
          <a:noFill/>
          <a:ln w="25508" cap="rnd" cmpd="sng" algn="ctr">
            <a:solidFill>
              <a:srgbClr val="800000">
                <a:alpha val="100000"/>
              </a:srgbClr>
            </a:solidFill>
            <a:prstDash val="sysDot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u="none" baseline="0">
              <a:solidFill>
                <a:schemeClr val="tx1"/>
              </a:solidFill>
              <a:latin typeface="굴림"/>
              <a:ea typeface="굴림"/>
            </a:endParaRPr>
          </a:p>
        </p:txBody>
      </p:sp>
      <p:sp>
        <p:nvSpPr>
          <p:cNvPr id="28759" name="TextBox 28758"/>
          <p:cNvSpPr txBox="1"/>
          <p:nvPr/>
        </p:nvSpPr>
        <p:spPr>
          <a:xfrm>
            <a:off x="1779239" y="3147438"/>
            <a:ext cx="288911" cy="277748"/>
          </a:xfrm>
          <a:prstGeom prst="rect">
            <a:avLst/>
          </a:prstGeom>
          <a:solidFill>
            <a:srgbClr val="FF0000">
              <a:alpha val="100000"/>
            </a:srgbClr>
          </a:solidFill>
          <a:ln w="25452" cap="flat" cmpd="sng" algn="ctr">
            <a:solidFill>
              <a:srgbClr val="C00000">
                <a:alpha val="100000"/>
              </a:srgbClr>
            </a:solidFill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1028836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800" b="1" i="0" u="none" baseline="0">
                <a:solidFill>
                  <a:srgbClr val="FFFFFF">
                    <a:alpha val="100000"/>
                  </a:srgbClr>
                </a:solidFill>
                <a:latin typeface="굴림"/>
                <a:ea typeface="굴림"/>
              </a:rPr>
              <a:t>F</a:t>
            </a:r>
            <a:endParaRPr kumimoji="1" lang="en-US" altLang="ko-KR" sz="1800" b="1" i="0" u="none">
              <a:solidFill>
                <a:srgbClr val="FFFFFF">
                  <a:alpha val="100000"/>
                </a:srgbClr>
              </a:solidFill>
              <a:latin typeface="굴림"/>
              <a:ea typeface="굴림"/>
            </a:endParaRPr>
          </a:p>
        </p:txBody>
      </p:sp>
      <p:sp>
        <p:nvSpPr>
          <p:cNvPr id="28760" name="TextBox 28759"/>
          <p:cNvSpPr txBox="1"/>
          <p:nvPr/>
        </p:nvSpPr>
        <p:spPr>
          <a:xfrm>
            <a:off x="6172636" y="833299"/>
            <a:ext cx="1223743" cy="215846"/>
          </a:xfrm>
          <a:prstGeom prst="rect">
            <a:avLst/>
          </a:prstGeom>
          <a:noFill/>
          <a:ln w="25508" cap="rnd" cmpd="sng" algn="ctr">
            <a:solidFill>
              <a:srgbClr val="800000">
                <a:alpha val="100000"/>
              </a:srgbClr>
            </a:solidFill>
            <a:prstDash val="sysDot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u="none" baseline="0">
              <a:solidFill>
                <a:schemeClr val="tx1"/>
              </a:solidFill>
              <a:latin typeface="굴림"/>
              <a:ea typeface="굴림"/>
            </a:endParaRPr>
          </a:p>
        </p:txBody>
      </p:sp>
      <p:sp>
        <p:nvSpPr>
          <p:cNvPr id="28761" name="TextBox 28760"/>
          <p:cNvSpPr txBox="1"/>
          <p:nvPr/>
        </p:nvSpPr>
        <p:spPr>
          <a:xfrm>
            <a:off x="5812390" y="833299"/>
            <a:ext cx="315815" cy="238061"/>
          </a:xfrm>
          <a:prstGeom prst="rect">
            <a:avLst/>
          </a:prstGeom>
          <a:solidFill>
            <a:srgbClr val="FF0000">
              <a:alpha val="100000"/>
            </a:srgbClr>
          </a:solidFill>
          <a:ln w="25452" cap="flat" cmpd="sng" algn="ctr">
            <a:solidFill>
              <a:srgbClr val="C00000">
                <a:alpha val="100000"/>
              </a:srgbClr>
            </a:solidFill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1028836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800" b="1" i="0" u="none" baseline="0">
                <a:solidFill>
                  <a:srgbClr val="FFFFFF">
                    <a:alpha val="100000"/>
                  </a:srgbClr>
                </a:solidFill>
                <a:latin typeface="굴림"/>
                <a:ea typeface="굴림"/>
              </a:rPr>
              <a:t>C</a:t>
            </a:r>
            <a:endParaRPr kumimoji="1" lang="en-US" altLang="ko-KR" sz="1800" b="1" i="0" u="none">
              <a:solidFill>
                <a:srgbClr val="FFFFFF">
                  <a:alpha val="100000"/>
                </a:srgbClr>
              </a:solidFill>
              <a:latin typeface="굴림"/>
              <a:ea typeface="굴림"/>
            </a:endParaRPr>
          </a:p>
        </p:txBody>
      </p:sp>
      <p:sp>
        <p:nvSpPr>
          <p:cNvPr id="28762" name="TextBox 28761"/>
          <p:cNvSpPr txBox="1"/>
          <p:nvPr/>
        </p:nvSpPr>
        <p:spPr>
          <a:xfrm>
            <a:off x="6613929" y="5585380"/>
            <a:ext cx="206301" cy="206357"/>
          </a:xfrm>
          <a:prstGeom prst="rect">
            <a:avLst/>
          </a:prstGeom>
          <a:solidFill>
            <a:srgbClr val="FF0000">
              <a:alpha val="100000"/>
            </a:srgbClr>
          </a:solidFill>
          <a:ln w="25452" cap="flat" cmpd="sng" algn="ctr">
            <a:solidFill>
              <a:srgbClr val="C00000">
                <a:alpha val="100000"/>
              </a:srgbClr>
            </a:solidFill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1028836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800" b="1" i="0" u="none" baseline="0">
                <a:solidFill>
                  <a:srgbClr val="FFFFFF">
                    <a:alpha val="100000"/>
                  </a:srgbClr>
                </a:solidFill>
                <a:latin typeface="굴림"/>
                <a:ea typeface="굴림"/>
              </a:rPr>
              <a:t>E</a:t>
            </a:r>
            <a:endParaRPr kumimoji="1" lang="en-US" altLang="ko-KR" sz="1800" b="1" i="0" u="none">
              <a:solidFill>
                <a:srgbClr val="FFFFFF">
                  <a:alpha val="100000"/>
                </a:srgbClr>
              </a:solidFill>
              <a:latin typeface="굴림"/>
              <a:ea typeface="굴림"/>
            </a:endParaRPr>
          </a:p>
        </p:txBody>
      </p:sp>
      <p:sp>
        <p:nvSpPr>
          <p:cNvPr id="28763" name="TextBox 28762"/>
          <p:cNvSpPr txBox="1"/>
          <p:nvPr/>
        </p:nvSpPr>
        <p:spPr>
          <a:xfrm>
            <a:off x="6820231" y="5585380"/>
            <a:ext cx="792050" cy="338086"/>
          </a:xfrm>
          <a:prstGeom prst="rect">
            <a:avLst/>
          </a:prstGeom>
          <a:noFill/>
          <a:ln w="25508" cap="rnd" cmpd="sng" algn="ctr">
            <a:solidFill>
              <a:srgbClr val="800000">
                <a:alpha val="100000"/>
              </a:srgbClr>
            </a:solidFill>
            <a:prstDash val="sysDot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u="none" baseline="0">
              <a:solidFill>
                <a:schemeClr val="tx1"/>
              </a:solidFill>
              <a:latin typeface="굴림"/>
              <a:ea typeface="굴림"/>
            </a:endParaRPr>
          </a:p>
        </p:txBody>
      </p:sp>
    </p:spTree>
    <p:extLst>
      <p:ext uri="{BB962C8B-B14F-4D97-AF65-F5344CB8AC3E}">
        <p14:creationId xmlns:p14="http://schemas.microsoft.com/office/powerpoint/2010/main" val="11212625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0" name="TextBox 29699"/>
          <p:cNvSpPr txBox="1"/>
          <p:nvPr/>
        </p:nvSpPr>
        <p:spPr>
          <a:xfrm>
            <a:off x="350757" y="2272889"/>
            <a:ext cx="7261524" cy="363483"/>
          </a:xfrm>
          <a:prstGeom prst="rect">
            <a:avLst/>
          </a:prstGeom>
          <a:noFill/>
          <a:ln w="25508" cap="rnd" cmpd="sng" algn="ctr">
            <a:solidFill>
              <a:srgbClr val="800000">
                <a:alpha val="100000"/>
              </a:srgbClr>
            </a:solidFill>
            <a:prstDash val="sysDot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u="none" baseline="0">
              <a:solidFill>
                <a:schemeClr val="tx1"/>
              </a:solidFill>
              <a:latin typeface="굴림"/>
              <a:ea typeface="굴림"/>
            </a:endParaRPr>
          </a:p>
        </p:txBody>
      </p:sp>
      <p:pic>
        <p:nvPicPr>
          <p:cNvPr id="29701" name="그림 29700"/>
          <p:cNvPicPr>
            <a:picLocks noChangeAspect="1"/>
          </p:cNvPicPr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377773" y="688844"/>
            <a:ext cx="7234509" cy="6161528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9702" name="표 29701"/>
          <p:cNvGraphicFramePr/>
          <p:nvPr>
            <p:extLst>
              <p:ext uri="{D42A27DB-BD31-4B8C-83A1-F6EECF244321}">
                <p14:modId xmlns:p14="http://schemas.microsoft.com/office/powerpoint/2010/main" val="4157491939"/>
              </p:ext>
            </p:extLst>
          </p:nvPr>
        </p:nvGraphicFramePr>
        <p:xfrm>
          <a:off x="379335" y="0"/>
          <a:ext cx="9140907" cy="6861759"/>
        </p:xfrm>
        <a:graphic>
          <a:graphicData uri="http://schemas.openxmlformats.org/drawingml/2006/table">
            <a:tbl>
              <a:tblPr firstRow="1" bandRow="1"/>
              <a:tblGrid>
                <a:gridCol w="8745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853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90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491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508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4762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42871">
                <a:tc gridSpan="6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Project : OO 웹 애플리케이션</a:t>
                      </a:r>
                      <a:endParaRPr kumimoji="1" lang="ko-KR" altLang="en-US" sz="900" b="1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4458"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Page Subject</a:t>
                      </a:r>
                      <a:endParaRPr kumimoji="1" lang="en-US" altLang="ko-KR" sz="900" b="0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 공지사항 - 함안소식 목록 구조도</a:t>
                      </a:r>
                    </a:p>
                  </a:txBody>
                  <a:tcPr marL="54000" marR="54000" marT="53996" marB="53996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ID</a:t>
                      </a:r>
                      <a:endParaRPr kumimoji="1" lang="en-US" altLang="ko-KR" sz="900" b="0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28800" marT="53996" marB="53996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Page</a:t>
                      </a:r>
                      <a:endParaRPr kumimoji="1" lang="en-US" altLang="ko-KR" sz="900" b="0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28800" marT="53996" marB="53996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8</a:t>
                      </a:r>
                      <a:endParaRPr kumimoji="1" lang="en-US" altLang="ko-KR" sz="900" b="0" i="0" u="none" dirty="0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2871">
                <a:tc gridSpan="2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Page elements</a:t>
                      </a:r>
                      <a:endParaRPr kumimoji="1" lang="en-US" altLang="ko-KR" sz="900" b="0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>
                      <a:noFill/>
                    </a:lnB>
                    <a:solidFill>
                      <a:srgbClr val="DFDFDF">
                        <a:alpha val="10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참고: 공지사항 &gt; 함안소식 목록</a:t>
                      </a:r>
                      <a:endParaRPr kumimoji="1" lang="ko-KR" altLang="en-US" sz="900" b="0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4458">
                <a:tc rowSpan="6" gridSpan="2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rowSpan="6"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페이지설명 </a:t>
                      </a:r>
                      <a:endParaRPr kumimoji="1" lang="ko-KR" altLang="en-US" sz="900" b="1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30058">
                <a:tc gridSpan="2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C: 공지사항 카테고리의 중분류 메뉴를 나타내며, 함안소식과 고객민원으로 분류된다.</a:t>
                      </a:r>
                    </a:p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ko-KR" sz="900" b="0" i="0" u="none" baseline="0">
                        <a:solidFill>
                          <a:srgbClr val="333333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D: 공지사항 함안소식 글 목록을 나타낸다. 썸네일과 게시글의 제목, 내용 일부를 확인할 수 있으며 키워드로 검색도 가능하다.</a:t>
                      </a:r>
                    </a:p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ko-KR" sz="900" b="0" i="0" u="none" baseline="0">
                        <a:solidFill>
                          <a:srgbClr val="333333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E: 관리자만 보이는 항목으로 공지사항에 글을 등록할 수 있다.</a:t>
                      </a:r>
                      <a:endParaRPr kumimoji="1" lang="en-US" altLang="ko-KR" sz="900" b="0" i="0" u="none">
                        <a:solidFill>
                          <a:srgbClr val="333333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4458">
                <a:tc gridSpan="2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디자이너</a:t>
                      </a:r>
                      <a:endParaRPr kumimoji="1" lang="ko-KR" altLang="en-US" sz="900" b="1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30104">
                <a:tc gridSpan="2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썸네일과 게시글의 제목, 내용 일부가 보이도록 한다.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2871">
                <a:tc gridSpan="2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개발자</a:t>
                      </a:r>
                      <a:endParaRPr kumimoji="1" lang="ko-KR" altLang="en-US" sz="900" b="1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01517">
                <a:tc gridSpan="2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한 페이지에 10개의 </a:t>
                      </a:r>
                      <a:r>
                        <a:rPr kumimoji="1" lang="ko-KR" altLang="en-US" sz="900" b="0" i="0" u="none" baseline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게시글이</a:t>
                      </a:r>
                      <a:r>
                        <a:rPr kumimoji="1" lang="ko-KR" altLang="en-US" sz="900" b="0" i="0" u="none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 보일 수 있도록 </a:t>
                      </a:r>
                      <a:r>
                        <a:rPr kumimoji="1" lang="ko-KR" altLang="en-US" sz="900" b="0" i="0" u="none" baseline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페이징</a:t>
                      </a:r>
                      <a:r>
                        <a:rPr kumimoji="1" lang="ko-KR" altLang="en-US" sz="900" b="0" i="0" u="none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 처리</a:t>
                      </a:r>
                    </a:p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900" b="0" i="0" u="none" baseline="0" dirty="0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키워드를 통해 </a:t>
                      </a:r>
                      <a:r>
                        <a:rPr kumimoji="1" lang="ko-KR" altLang="en-US" sz="900" b="0" i="0" u="none" baseline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게시글을</a:t>
                      </a:r>
                      <a:r>
                        <a:rPr kumimoji="1" lang="ko-KR" altLang="en-US" sz="900" b="0" i="0" u="none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 검색할 수 있도록 기능 구현</a:t>
                      </a:r>
                      <a:endParaRPr kumimoji="1" lang="ko-KR" altLang="en-US" sz="900" b="0" i="0" u="none" dirty="0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29774" name="TextBox 29773"/>
          <p:cNvSpPr txBox="1"/>
          <p:nvPr/>
        </p:nvSpPr>
        <p:spPr>
          <a:xfrm>
            <a:off x="412658" y="757108"/>
            <a:ext cx="7199623" cy="1515780"/>
          </a:xfrm>
          <a:prstGeom prst="rect">
            <a:avLst/>
          </a:prstGeom>
          <a:noFill/>
          <a:ln w="25508" cap="rnd" cmpd="sng" algn="ctr">
            <a:solidFill>
              <a:srgbClr val="800000">
                <a:alpha val="100000"/>
              </a:srgbClr>
            </a:solidFill>
            <a:prstDash val="sysDot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u="none" baseline="0">
              <a:solidFill>
                <a:schemeClr val="tx1"/>
              </a:solidFill>
              <a:latin typeface="굴림"/>
              <a:ea typeface="굴림"/>
            </a:endParaRPr>
          </a:p>
        </p:txBody>
      </p:sp>
      <p:sp>
        <p:nvSpPr>
          <p:cNvPr id="29775" name="TextBox 29774"/>
          <p:cNvSpPr txBox="1"/>
          <p:nvPr/>
        </p:nvSpPr>
        <p:spPr>
          <a:xfrm>
            <a:off x="376154" y="758671"/>
            <a:ext cx="315871" cy="439674"/>
          </a:xfrm>
          <a:prstGeom prst="rect">
            <a:avLst/>
          </a:prstGeom>
          <a:solidFill>
            <a:srgbClr val="FF0000">
              <a:alpha val="100000"/>
            </a:srgbClr>
          </a:solidFill>
          <a:ln w="25452" cap="flat" cmpd="sng" algn="ctr">
            <a:solidFill>
              <a:srgbClr val="C00000">
                <a:alpha val="100000"/>
              </a:srgbClr>
            </a:solidFill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1028836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800" b="1" i="0" u="none" baseline="0">
                <a:solidFill>
                  <a:srgbClr val="FFFFFF">
                    <a:alpha val="100000"/>
                  </a:srgbClr>
                </a:solidFill>
                <a:latin typeface="굴림"/>
                <a:ea typeface="굴림"/>
              </a:rPr>
              <a:t>A</a:t>
            </a:r>
            <a:endParaRPr kumimoji="1" lang="en-US" altLang="ko-KR" sz="1800" b="1" i="0" u="none">
              <a:solidFill>
                <a:srgbClr val="FFFFFF">
                  <a:alpha val="100000"/>
                </a:srgbClr>
              </a:solidFill>
              <a:latin typeface="굴림"/>
              <a:ea typeface="굴림"/>
            </a:endParaRPr>
          </a:p>
        </p:txBody>
      </p:sp>
      <p:sp>
        <p:nvSpPr>
          <p:cNvPr id="29776" name="TextBox 29775"/>
          <p:cNvSpPr txBox="1"/>
          <p:nvPr/>
        </p:nvSpPr>
        <p:spPr>
          <a:xfrm>
            <a:off x="382517" y="5945682"/>
            <a:ext cx="7258287" cy="912672"/>
          </a:xfrm>
          <a:prstGeom prst="rect">
            <a:avLst/>
          </a:prstGeom>
          <a:noFill/>
          <a:ln w="25508" cap="rnd" cmpd="sng" algn="ctr">
            <a:solidFill>
              <a:srgbClr val="800000">
                <a:alpha val="100000"/>
              </a:srgbClr>
            </a:solidFill>
            <a:prstDash val="sysDot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u="none" baseline="0">
              <a:solidFill>
                <a:schemeClr val="tx1"/>
              </a:solidFill>
              <a:latin typeface="굴림"/>
              <a:ea typeface="굴림"/>
            </a:endParaRPr>
          </a:p>
        </p:txBody>
      </p:sp>
      <p:sp>
        <p:nvSpPr>
          <p:cNvPr id="29780" name="TextBox 29779"/>
          <p:cNvSpPr txBox="1"/>
          <p:nvPr/>
        </p:nvSpPr>
        <p:spPr>
          <a:xfrm>
            <a:off x="384080" y="5923467"/>
            <a:ext cx="315871" cy="238061"/>
          </a:xfrm>
          <a:prstGeom prst="rect">
            <a:avLst/>
          </a:prstGeom>
          <a:solidFill>
            <a:srgbClr val="FF0000">
              <a:alpha val="100000"/>
            </a:srgbClr>
          </a:solidFill>
          <a:ln w="25452" cap="flat" cmpd="sng" algn="ctr">
            <a:solidFill>
              <a:srgbClr val="C00000">
                <a:alpha val="100000"/>
              </a:srgbClr>
            </a:solidFill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1028836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800" b="1" i="0" u="none" baseline="0">
                <a:solidFill>
                  <a:srgbClr val="FFFFFF">
                    <a:alpha val="100000"/>
                  </a:srgbClr>
                </a:solidFill>
                <a:latin typeface="굴림"/>
                <a:ea typeface="굴림"/>
              </a:rPr>
              <a:t>B</a:t>
            </a:r>
            <a:endParaRPr kumimoji="1" lang="en-US" altLang="ko-KR" sz="1800" b="1" i="0" u="none">
              <a:solidFill>
                <a:srgbClr val="FFFFFF">
                  <a:alpha val="100000"/>
                </a:srgbClr>
              </a:solidFill>
              <a:latin typeface="굴림"/>
              <a:ea typeface="굴림"/>
            </a:endParaRPr>
          </a:p>
        </p:txBody>
      </p:sp>
      <p:sp>
        <p:nvSpPr>
          <p:cNvPr id="29781" name="TextBox 29780"/>
          <p:cNvSpPr txBox="1"/>
          <p:nvPr/>
        </p:nvSpPr>
        <p:spPr>
          <a:xfrm>
            <a:off x="374591" y="2633191"/>
            <a:ext cx="7237690" cy="3312490"/>
          </a:xfrm>
          <a:prstGeom prst="rect">
            <a:avLst/>
          </a:prstGeom>
          <a:noFill/>
          <a:ln w="25508" cap="rnd" cmpd="sng" algn="ctr">
            <a:solidFill>
              <a:srgbClr val="800000">
                <a:alpha val="100000"/>
              </a:srgbClr>
            </a:solidFill>
            <a:prstDash val="sysDot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u="none" baseline="0">
              <a:solidFill>
                <a:schemeClr val="tx1"/>
              </a:solidFill>
              <a:latin typeface="굴림"/>
              <a:ea typeface="굴림"/>
            </a:endParaRPr>
          </a:p>
        </p:txBody>
      </p:sp>
      <p:sp>
        <p:nvSpPr>
          <p:cNvPr id="29782" name="TextBox 29781"/>
          <p:cNvSpPr txBox="1"/>
          <p:nvPr/>
        </p:nvSpPr>
        <p:spPr>
          <a:xfrm>
            <a:off x="374591" y="2272889"/>
            <a:ext cx="253969" cy="233317"/>
          </a:xfrm>
          <a:prstGeom prst="rect">
            <a:avLst/>
          </a:prstGeom>
          <a:solidFill>
            <a:srgbClr val="FF0000">
              <a:alpha val="100000"/>
            </a:srgbClr>
          </a:solidFill>
          <a:ln w="25452" cap="flat" cmpd="sng" algn="ctr">
            <a:solidFill>
              <a:srgbClr val="C00000">
                <a:alpha val="100000"/>
              </a:srgbClr>
            </a:solidFill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1028836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800" b="1" i="0" u="none" baseline="0">
                <a:solidFill>
                  <a:srgbClr val="FFFFFF">
                    <a:alpha val="100000"/>
                  </a:srgbClr>
                </a:solidFill>
                <a:latin typeface="굴림"/>
                <a:ea typeface="굴림"/>
              </a:rPr>
              <a:t>C</a:t>
            </a:r>
            <a:endParaRPr kumimoji="1" lang="en-US" altLang="ko-KR" sz="1800" b="1" i="0" u="none">
              <a:solidFill>
                <a:srgbClr val="FFFFFF">
                  <a:alpha val="100000"/>
                </a:srgbClr>
              </a:solidFill>
              <a:latin typeface="굴림"/>
              <a:ea typeface="굴림"/>
            </a:endParaRPr>
          </a:p>
        </p:txBody>
      </p:sp>
      <p:sp>
        <p:nvSpPr>
          <p:cNvPr id="29783" name="TextBox 29782"/>
          <p:cNvSpPr txBox="1"/>
          <p:nvPr/>
        </p:nvSpPr>
        <p:spPr>
          <a:xfrm>
            <a:off x="385699" y="2633191"/>
            <a:ext cx="314252" cy="277748"/>
          </a:xfrm>
          <a:prstGeom prst="rect">
            <a:avLst/>
          </a:prstGeom>
          <a:solidFill>
            <a:srgbClr val="FF0000">
              <a:alpha val="100000"/>
            </a:srgbClr>
          </a:solidFill>
          <a:ln w="25452" cap="flat" cmpd="sng" algn="ctr">
            <a:solidFill>
              <a:srgbClr val="C00000">
                <a:alpha val="100000"/>
              </a:srgbClr>
            </a:solidFill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1028836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800" b="1" i="0" u="none" baseline="0">
                <a:solidFill>
                  <a:srgbClr val="FFFFFF">
                    <a:alpha val="100000"/>
                  </a:srgbClr>
                </a:solidFill>
                <a:latin typeface="굴림"/>
                <a:ea typeface="굴림"/>
              </a:rPr>
              <a:t>D</a:t>
            </a:r>
            <a:endParaRPr kumimoji="1" lang="en-US" altLang="ko-KR" sz="1800" b="1" i="0" u="none">
              <a:solidFill>
                <a:srgbClr val="FFFFFF">
                  <a:alpha val="100000"/>
                </a:srgbClr>
              </a:solidFill>
              <a:latin typeface="굴림"/>
              <a:ea typeface="굴림"/>
            </a:endParaRPr>
          </a:p>
        </p:txBody>
      </p:sp>
      <p:sp>
        <p:nvSpPr>
          <p:cNvPr id="29784" name="TextBox 29783"/>
          <p:cNvSpPr txBox="1"/>
          <p:nvPr/>
        </p:nvSpPr>
        <p:spPr>
          <a:xfrm>
            <a:off x="6613929" y="5585380"/>
            <a:ext cx="206301" cy="206357"/>
          </a:xfrm>
          <a:prstGeom prst="rect">
            <a:avLst/>
          </a:prstGeom>
          <a:solidFill>
            <a:srgbClr val="FF0000">
              <a:alpha val="100000"/>
            </a:srgbClr>
          </a:solidFill>
          <a:ln w="25452" cap="flat" cmpd="sng" algn="ctr">
            <a:solidFill>
              <a:srgbClr val="C00000">
                <a:alpha val="100000"/>
              </a:srgbClr>
            </a:solidFill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1028836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800" b="1" i="0" u="none" baseline="0">
                <a:solidFill>
                  <a:srgbClr val="FFFFFF">
                    <a:alpha val="100000"/>
                  </a:srgbClr>
                </a:solidFill>
                <a:latin typeface="굴림"/>
                <a:ea typeface="굴림"/>
              </a:rPr>
              <a:t>E</a:t>
            </a:r>
            <a:endParaRPr kumimoji="1" lang="en-US" altLang="ko-KR" sz="1800" b="1" i="0" u="none">
              <a:solidFill>
                <a:srgbClr val="FFFFFF">
                  <a:alpha val="100000"/>
                </a:srgbClr>
              </a:solidFill>
              <a:latin typeface="굴림"/>
              <a:ea typeface="굴림"/>
            </a:endParaRPr>
          </a:p>
        </p:txBody>
      </p:sp>
      <p:sp>
        <p:nvSpPr>
          <p:cNvPr id="29785" name="TextBox 29784"/>
          <p:cNvSpPr txBox="1"/>
          <p:nvPr/>
        </p:nvSpPr>
        <p:spPr>
          <a:xfrm>
            <a:off x="6820231" y="5585380"/>
            <a:ext cx="792050" cy="338086"/>
          </a:xfrm>
          <a:prstGeom prst="rect">
            <a:avLst/>
          </a:prstGeom>
          <a:noFill/>
          <a:ln w="25508" cap="rnd" cmpd="sng" algn="ctr">
            <a:solidFill>
              <a:srgbClr val="800000">
                <a:alpha val="100000"/>
              </a:srgbClr>
            </a:solidFill>
            <a:prstDash val="sysDot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u="none" baseline="0">
              <a:solidFill>
                <a:schemeClr val="tx1"/>
              </a:solidFill>
              <a:latin typeface="굴림"/>
              <a:ea typeface="굴림"/>
            </a:endParaRPr>
          </a:p>
        </p:txBody>
      </p:sp>
    </p:spTree>
    <p:extLst>
      <p:ext uri="{BB962C8B-B14F-4D97-AF65-F5344CB8AC3E}">
        <p14:creationId xmlns:p14="http://schemas.microsoft.com/office/powerpoint/2010/main" val="31669489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724" name="표 30723"/>
          <p:cNvGraphicFramePr/>
          <p:nvPr>
            <p:extLst>
              <p:ext uri="{D42A27DB-BD31-4B8C-83A1-F6EECF244321}">
                <p14:modId xmlns:p14="http://schemas.microsoft.com/office/powerpoint/2010/main" val="918076061"/>
              </p:ext>
            </p:extLst>
          </p:nvPr>
        </p:nvGraphicFramePr>
        <p:xfrm>
          <a:off x="379335" y="0"/>
          <a:ext cx="9140907" cy="6890927"/>
        </p:xfrm>
        <a:graphic>
          <a:graphicData uri="http://schemas.openxmlformats.org/drawingml/2006/table">
            <a:tbl>
              <a:tblPr firstRow="1" bandRow="1"/>
              <a:tblGrid>
                <a:gridCol w="8745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853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90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491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508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4762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42871">
                <a:tc gridSpan="6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Project : OO 웹 애플리케이션</a:t>
                      </a:r>
                      <a:endParaRPr kumimoji="1" lang="ko-KR" altLang="en-US" sz="900" b="1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4458"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Page Subject</a:t>
                      </a:r>
                      <a:endParaRPr kumimoji="1" lang="en-US" altLang="ko-KR" sz="900" b="0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 공지사항 - 함안소식 글쓰기 구조도</a:t>
                      </a:r>
                    </a:p>
                  </a:txBody>
                  <a:tcPr marL="54000" marR="54000" marT="53996" marB="53996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ID</a:t>
                      </a:r>
                      <a:endParaRPr kumimoji="1" lang="en-US" altLang="ko-KR" sz="900" b="0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28800" marT="53996" marB="53996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Page</a:t>
                      </a:r>
                      <a:endParaRPr kumimoji="1" lang="en-US" altLang="ko-KR" sz="900" b="0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28800" marT="53996" marB="53996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9</a:t>
                      </a:r>
                      <a:endParaRPr kumimoji="1" lang="en-US" altLang="ko-KR" sz="900" b="0" i="0" u="none" dirty="0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2871">
                <a:tc gridSpan="2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Page elements</a:t>
                      </a:r>
                      <a:endParaRPr kumimoji="1" lang="en-US" altLang="ko-KR" sz="900" b="0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>
                      <a:noFill/>
                    </a:lnB>
                    <a:solidFill>
                      <a:srgbClr val="DFDFDF">
                        <a:alpha val="10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4458">
                <a:tc rowSpan="6" gridSpan="2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rowSpan="6"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페이지설명 </a:t>
                      </a:r>
                      <a:endParaRPr kumimoji="1" lang="ko-KR" altLang="en-US" sz="900" b="1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30058">
                <a:tc gridSpan="2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D: 관리자인 경우 공지사항에 글을 등록할 수 있으며, 파일 첨부는 최대 3개까지 가능하다.</a:t>
                      </a:r>
                      <a:endParaRPr kumimoji="1" lang="en-US" altLang="ko-KR" sz="900" b="0" i="0" u="none">
                        <a:solidFill>
                          <a:srgbClr val="333333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4458">
                <a:tc gridSpan="2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디자이너</a:t>
                      </a:r>
                      <a:endParaRPr kumimoji="1" lang="ko-KR" altLang="en-US" sz="900" b="1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30104">
                <a:tc gridSpan="2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2871">
                <a:tc gridSpan="2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개발자</a:t>
                      </a:r>
                      <a:endParaRPr kumimoji="1" lang="ko-KR" altLang="en-US" sz="900" b="1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01517">
                <a:tc gridSpan="2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관리자만 공지사항에 글을 등록할 수 있도록 보안 처리</a:t>
                      </a:r>
                    </a:p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900" b="0" i="0" u="none" baseline="0" dirty="0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파일 업로드 및 다운로드 기능 구현</a:t>
                      </a:r>
                      <a:endParaRPr kumimoji="1" lang="ko-KR" altLang="en-US" sz="900" b="0" i="0" u="none" dirty="0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30796" name="그림 30795"/>
          <p:cNvPicPr>
            <a:picLocks noChangeAspect="1"/>
          </p:cNvPicPr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406351" y="688844"/>
            <a:ext cx="7205930" cy="6161528"/>
          </a:xfrm>
          <a:prstGeom prst="rect">
            <a:avLst/>
          </a:prstGeom>
          <a:noFill/>
          <a:ln>
            <a:noFill/>
          </a:ln>
        </p:spPr>
      </p:pic>
      <p:sp>
        <p:nvSpPr>
          <p:cNvPr id="30797" name="TextBox 30796"/>
          <p:cNvSpPr txBox="1"/>
          <p:nvPr/>
        </p:nvSpPr>
        <p:spPr>
          <a:xfrm>
            <a:off x="372972" y="736456"/>
            <a:ext cx="7261524" cy="1176131"/>
          </a:xfrm>
          <a:prstGeom prst="rect">
            <a:avLst/>
          </a:prstGeom>
          <a:noFill/>
          <a:ln w="25508" cap="rnd" cmpd="sng" algn="ctr">
            <a:solidFill>
              <a:srgbClr val="800000">
                <a:alpha val="100000"/>
              </a:srgbClr>
            </a:solidFill>
            <a:prstDash val="sysDot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u="none" baseline="0">
              <a:solidFill>
                <a:schemeClr val="tx1"/>
              </a:solidFill>
              <a:latin typeface="굴림"/>
              <a:ea typeface="굴림"/>
            </a:endParaRPr>
          </a:p>
        </p:txBody>
      </p:sp>
      <p:sp>
        <p:nvSpPr>
          <p:cNvPr id="30798" name="TextBox 30797"/>
          <p:cNvSpPr txBox="1"/>
          <p:nvPr/>
        </p:nvSpPr>
        <p:spPr>
          <a:xfrm>
            <a:off x="376154" y="758671"/>
            <a:ext cx="315871" cy="341268"/>
          </a:xfrm>
          <a:prstGeom prst="rect">
            <a:avLst/>
          </a:prstGeom>
          <a:solidFill>
            <a:srgbClr val="FF0000">
              <a:alpha val="100000"/>
            </a:srgbClr>
          </a:solidFill>
          <a:ln w="25452" cap="flat" cmpd="sng" algn="ctr">
            <a:solidFill>
              <a:srgbClr val="C00000">
                <a:alpha val="100000"/>
              </a:srgbClr>
            </a:solidFill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1028836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800" b="1" i="0" u="none" baseline="0">
                <a:solidFill>
                  <a:srgbClr val="FFFFFF">
                    <a:alpha val="100000"/>
                  </a:srgbClr>
                </a:solidFill>
                <a:latin typeface="굴림"/>
                <a:ea typeface="굴림"/>
              </a:rPr>
              <a:t>A</a:t>
            </a:r>
            <a:endParaRPr kumimoji="1" lang="en-US" altLang="ko-KR" sz="1800" b="1" i="0" u="none">
              <a:solidFill>
                <a:srgbClr val="FFFFFF">
                  <a:alpha val="100000"/>
                </a:srgbClr>
              </a:solidFill>
              <a:latin typeface="굴림"/>
              <a:ea typeface="굴림"/>
            </a:endParaRPr>
          </a:p>
        </p:txBody>
      </p:sp>
      <p:sp>
        <p:nvSpPr>
          <p:cNvPr id="30799" name="TextBox 30798"/>
          <p:cNvSpPr txBox="1"/>
          <p:nvPr/>
        </p:nvSpPr>
        <p:spPr>
          <a:xfrm>
            <a:off x="382517" y="6161528"/>
            <a:ext cx="7258287" cy="696825"/>
          </a:xfrm>
          <a:prstGeom prst="rect">
            <a:avLst/>
          </a:prstGeom>
          <a:noFill/>
          <a:ln w="25508" cap="rnd" cmpd="sng" algn="ctr">
            <a:solidFill>
              <a:srgbClr val="800000">
                <a:alpha val="100000"/>
              </a:srgbClr>
            </a:solidFill>
            <a:prstDash val="sysDot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u="none" baseline="0">
              <a:solidFill>
                <a:schemeClr val="tx1"/>
              </a:solidFill>
              <a:latin typeface="굴림"/>
              <a:ea typeface="굴림"/>
            </a:endParaRPr>
          </a:p>
        </p:txBody>
      </p:sp>
      <p:sp>
        <p:nvSpPr>
          <p:cNvPr id="30800" name="TextBox 30799"/>
          <p:cNvSpPr txBox="1"/>
          <p:nvPr/>
        </p:nvSpPr>
        <p:spPr>
          <a:xfrm>
            <a:off x="384080" y="6194907"/>
            <a:ext cx="315871" cy="182523"/>
          </a:xfrm>
          <a:prstGeom prst="rect">
            <a:avLst/>
          </a:prstGeom>
          <a:solidFill>
            <a:srgbClr val="FF0000">
              <a:alpha val="100000"/>
            </a:srgbClr>
          </a:solidFill>
          <a:ln w="25452" cap="flat" cmpd="sng" algn="ctr">
            <a:solidFill>
              <a:srgbClr val="C00000">
                <a:alpha val="100000"/>
              </a:srgbClr>
            </a:solidFill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1028836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800" b="1" i="0" u="none" baseline="0">
                <a:solidFill>
                  <a:srgbClr val="FFFFFF">
                    <a:alpha val="100000"/>
                  </a:srgbClr>
                </a:solidFill>
                <a:latin typeface="굴림"/>
                <a:ea typeface="굴림"/>
              </a:rPr>
              <a:t>B</a:t>
            </a:r>
            <a:endParaRPr kumimoji="1" lang="en-US" altLang="ko-KR" sz="1800" b="1" i="0" u="none">
              <a:solidFill>
                <a:srgbClr val="FFFFFF">
                  <a:alpha val="100000"/>
                </a:srgbClr>
              </a:solidFill>
              <a:latin typeface="굴림"/>
              <a:ea typeface="굴림"/>
            </a:endParaRPr>
          </a:p>
        </p:txBody>
      </p:sp>
      <p:sp>
        <p:nvSpPr>
          <p:cNvPr id="30804" name="TextBox 30803"/>
          <p:cNvSpPr txBox="1"/>
          <p:nvPr/>
        </p:nvSpPr>
        <p:spPr>
          <a:xfrm>
            <a:off x="385699" y="2157012"/>
            <a:ext cx="7237690" cy="4004516"/>
          </a:xfrm>
          <a:prstGeom prst="rect">
            <a:avLst/>
          </a:prstGeom>
          <a:noFill/>
          <a:ln w="25508" cap="rnd" cmpd="sng" algn="ctr">
            <a:solidFill>
              <a:srgbClr val="800000">
                <a:alpha val="100000"/>
              </a:srgbClr>
            </a:solidFill>
            <a:prstDash val="sysDot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u="none" baseline="0">
              <a:solidFill>
                <a:schemeClr val="tx1"/>
              </a:solidFill>
              <a:latin typeface="굴림"/>
              <a:ea typeface="굴림"/>
            </a:endParaRPr>
          </a:p>
        </p:txBody>
      </p:sp>
      <p:sp>
        <p:nvSpPr>
          <p:cNvPr id="30805" name="TextBox 30804"/>
          <p:cNvSpPr txBox="1"/>
          <p:nvPr/>
        </p:nvSpPr>
        <p:spPr>
          <a:xfrm>
            <a:off x="385699" y="2139541"/>
            <a:ext cx="314252" cy="303200"/>
          </a:xfrm>
          <a:prstGeom prst="rect">
            <a:avLst/>
          </a:prstGeom>
          <a:solidFill>
            <a:srgbClr val="FF0000">
              <a:alpha val="100000"/>
            </a:srgbClr>
          </a:solidFill>
          <a:ln w="25452" cap="flat" cmpd="sng" algn="ctr">
            <a:solidFill>
              <a:srgbClr val="C00000">
                <a:alpha val="100000"/>
              </a:srgbClr>
            </a:solidFill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1028836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800" b="1" i="0" u="none" baseline="0">
                <a:solidFill>
                  <a:srgbClr val="FFFFFF">
                    <a:alpha val="100000"/>
                  </a:srgbClr>
                </a:solidFill>
                <a:latin typeface="굴림"/>
                <a:ea typeface="굴림"/>
              </a:rPr>
              <a:t>D</a:t>
            </a:r>
            <a:endParaRPr kumimoji="1" lang="en-US" altLang="ko-KR" sz="1800" b="1" i="0" u="none">
              <a:solidFill>
                <a:srgbClr val="FFFFFF">
                  <a:alpha val="100000"/>
                </a:srgbClr>
              </a:solidFill>
              <a:latin typeface="굴림"/>
              <a:ea typeface="굴림"/>
            </a:endParaRPr>
          </a:p>
        </p:txBody>
      </p:sp>
      <p:sp>
        <p:nvSpPr>
          <p:cNvPr id="30806" name="TextBox 30805"/>
          <p:cNvSpPr txBox="1"/>
          <p:nvPr/>
        </p:nvSpPr>
        <p:spPr>
          <a:xfrm>
            <a:off x="412658" y="1909405"/>
            <a:ext cx="7199623" cy="219027"/>
          </a:xfrm>
          <a:prstGeom prst="rect">
            <a:avLst/>
          </a:prstGeom>
          <a:noFill/>
          <a:ln w="25508" cap="rnd" cmpd="sng" algn="ctr">
            <a:solidFill>
              <a:srgbClr val="800000">
                <a:alpha val="100000"/>
              </a:srgbClr>
            </a:solidFill>
            <a:prstDash val="sysDot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u="none" baseline="0">
              <a:solidFill>
                <a:schemeClr val="tx1"/>
              </a:solidFill>
              <a:latin typeface="굴림"/>
              <a:ea typeface="굴림"/>
            </a:endParaRPr>
          </a:p>
        </p:txBody>
      </p:sp>
      <p:sp>
        <p:nvSpPr>
          <p:cNvPr id="30807" name="TextBox 30806"/>
          <p:cNvSpPr txBox="1"/>
          <p:nvPr/>
        </p:nvSpPr>
        <p:spPr>
          <a:xfrm>
            <a:off x="384080" y="1912587"/>
            <a:ext cx="315871" cy="182523"/>
          </a:xfrm>
          <a:prstGeom prst="rect">
            <a:avLst/>
          </a:prstGeom>
          <a:solidFill>
            <a:srgbClr val="FF0000">
              <a:alpha val="100000"/>
            </a:srgbClr>
          </a:solidFill>
          <a:ln w="25452" cap="flat" cmpd="sng" algn="ctr">
            <a:solidFill>
              <a:srgbClr val="C00000">
                <a:alpha val="100000"/>
              </a:srgbClr>
            </a:solidFill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1028836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800" b="1" i="0" u="none" baseline="0">
                <a:solidFill>
                  <a:srgbClr val="FFFFFF">
                    <a:alpha val="100000"/>
                  </a:srgbClr>
                </a:solidFill>
                <a:latin typeface="굴림"/>
                <a:ea typeface="굴림"/>
              </a:rPr>
              <a:t>C</a:t>
            </a:r>
            <a:endParaRPr kumimoji="1" lang="en-US" altLang="ko-KR" sz="1800" b="1" i="0" u="none">
              <a:solidFill>
                <a:srgbClr val="FFFFFF">
                  <a:alpha val="100000"/>
                </a:srgbClr>
              </a:solidFill>
              <a:latin typeface="굴림"/>
              <a:ea typeface="굴림"/>
            </a:endParaRPr>
          </a:p>
        </p:txBody>
      </p:sp>
    </p:spTree>
    <p:extLst>
      <p:ext uri="{BB962C8B-B14F-4D97-AF65-F5344CB8AC3E}">
        <p14:creationId xmlns:p14="http://schemas.microsoft.com/office/powerpoint/2010/main" val="7627442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312" name="선 9311"/>
          <p:cNvCxnSpPr/>
          <p:nvPr/>
        </p:nvCxnSpPr>
        <p:spPr>
          <a:xfrm>
            <a:off x="5104456" y="2971278"/>
            <a:ext cx="4418794" cy="0"/>
          </a:xfrm>
          <a:prstGeom prst="line">
            <a:avLst/>
          </a:prstGeom>
          <a:noFill/>
          <a:ln w="28634" cap="flat" cmpd="sng" algn="ctr">
            <a:solidFill>
              <a:srgbClr val="808080">
                <a:alpha val="100000"/>
              </a:srgbClr>
            </a:solidFill>
            <a:prstDash val="sysDot"/>
            <a:round/>
            <a:headEnd w="med" len="med"/>
            <a:tailEnd w="med" len="med"/>
          </a:ln>
        </p:spPr>
      </p:cxnSp>
      <p:sp>
        <p:nvSpPr>
          <p:cNvPr id="9313" name="가로 글상자 9312"/>
          <p:cNvSpPr txBox="1"/>
          <p:nvPr/>
        </p:nvSpPr>
        <p:spPr>
          <a:xfrm>
            <a:off x="3845827" y="2996675"/>
            <a:ext cx="5725035" cy="791994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t">
            <a:noAutofit/>
          </a:bodyPr>
          <a:lstStyle/>
          <a:p>
            <a:pPr marL="0" lvl="0" indent="0" algn="r" rtl="0" eaLnBrk="0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000" b="0" i="0" u="none" baseline="0">
                <a:solidFill>
                  <a:srgbClr val="000000">
                    <a:alpha val="100000"/>
                  </a:srgbClr>
                </a:solidFill>
                <a:latin typeface="HY견고딕"/>
                <a:ea typeface="HY견고딕"/>
              </a:rPr>
              <a:t>스토리보드 분류</a:t>
            </a:r>
            <a:endParaRPr kumimoji="1" lang="en-US" altLang="ko-KR" sz="2000" b="0" i="0" u="none">
              <a:solidFill>
                <a:schemeClr val="tx1"/>
              </a:solidFill>
              <a:latin typeface="굴림"/>
              <a:ea typeface="굴림"/>
            </a:endParaRPr>
          </a:p>
        </p:txBody>
      </p:sp>
      <p:sp>
        <p:nvSpPr>
          <p:cNvPr id="9314" name="직사각형 9313"/>
          <p:cNvSpPr>
            <a:spLocks noGrp="1"/>
          </p:cNvSpPr>
          <p:nvPr/>
        </p:nvSpPr>
        <p:spPr>
          <a:xfrm>
            <a:off x="717422" y="2347461"/>
            <a:ext cx="8805828" cy="43493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200" b="0" i="0" u="none" strike="noStrike" kern="1200" cap="none" spc="0" normalizeH="0" baseline="0">
                <a:solidFill>
                  <a:srgbClr val="808080">
                    <a:alpha val="100000"/>
                  </a:srgbClr>
                </a:solidFill>
                <a:latin typeface="HY견고딕"/>
                <a:ea typeface="HY견고딕"/>
              </a:rPr>
              <a:t>프로젝트명</a:t>
            </a:r>
          </a:p>
        </p:txBody>
      </p:sp>
      <p:graphicFrame>
        <p:nvGraphicFramePr>
          <p:cNvPr id="9315" name="표 9314"/>
          <p:cNvGraphicFramePr>
            <a:graphicFrameLocks noGrp="1"/>
          </p:cNvGraphicFramePr>
          <p:nvPr/>
        </p:nvGraphicFramePr>
        <p:xfrm>
          <a:off x="533280" y="968210"/>
          <a:ext cx="8666303" cy="1098460"/>
        </p:xfrm>
        <a:graphic>
          <a:graphicData uri="http://schemas.openxmlformats.org/drawingml/2006/table">
            <a:tbl>
              <a:tblPr firstRow="1" bandRow="1"/>
              <a:tblGrid>
                <a:gridCol w="10348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317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665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6656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16656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74615"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200" b="0" i="0" u="none" baseline="0">
                          <a:solidFill>
                            <a:schemeClr val="tx1"/>
                          </a:solidFill>
                          <a:latin typeface="Tahoma"/>
                          <a:ea typeface="굴림"/>
                        </a:rPr>
                        <a:t>작성자</a:t>
                      </a:r>
                    </a:p>
                  </a:txBody>
                  <a:tcPr marT="45681" marB="45681">
                    <a:lnL w="12726" cap="flat" cmpd="sng" algn="ctr">
                      <a:solidFill>
                        <a:schemeClr val="bg2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bg2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bg2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bg2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D9D9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200" b="0" i="0" u="none" baseline="0">
                          <a:solidFill>
                            <a:schemeClr val="tx1"/>
                          </a:solidFill>
                          <a:latin typeface="Tahoma"/>
                          <a:ea typeface="굴림"/>
                        </a:rPr>
                        <a:t>작성일</a:t>
                      </a:r>
                    </a:p>
                  </a:txBody>
                  <a:tcPr marT="45681" marB="45681">
                    <a:lnL w="12726" cap="flat" cmpd="sng" algn="ctr">
                      <a:solidFill>
                        <a:schemeClr val="bg2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bg2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bg2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bg2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D9D9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200" b="0" i="0" u="none" baseline="0">
                          <a:solidFill>
                            <a:schemeClr val="tx1"/>
                          </a:solidFill>
                          <a:latin typeface="Tahoma"/>
                          <a:ea typeface="굴림"/>
                        </a:rPr>
                        <a:t>화면용도</a:t>
                      </a:r>
                      <a:r>
                        <a:rPr kumimoji="1" lang="en-US" altLang="ko-KR" sz="1200" b="0" i="0" u="none" baseline="0">
                          <a:solidFill>
                            <a:schemeClr val="tx1"/>
                          </a:solidFill>
                          <a:latin typeface="Tahoma"/>
                          <a:ea typeface="굴림"/>
                        </a:rPr>
                        <a:t>(</a:t>
                      </a:r>
                      <a:r>
                        <a:rPr kumimoji="1" lang="ko-KR" altLang="en-US" sz="1200" b="0" i="0" u="none" baseline="0">
                          <a:solidFill>
                            <a:schemeClr val="tx1"/>
                          </a:solidFill>
                          <a:latin typeface="Tahoma"/>
                          <a:ea typeface="굴림"/>
                        </a:rPr>
                        <a:t>사용자</a:t>
                      </a:r>
                      <a:r>
                        <a:rPr kumimoji="1" lang="en-US" altLang="ko-KR" sz="1200" b="0" i="0" u="none" baseline="0">
                          <a:solidFill>
                            <a:schemeClr val="tx1"/>
                          </a:solidFill>
                          <a:latin typeface="Tahoma"/>
                          <a:ea typeface="굴림"/>
                        </a:rPr>
                        <a:t>/</a:t>
                      </a:r>
                      <a:r>
                        <a:rPr kumimoji="1" lang="ko-KR" altLang="en-US" sz="1200" b="0" i="0" u="none" baseline="0">
                          <a:solidFill>
                            <a:schemeClr val="tx1"/>
                          </a:solidFill>
                          <a:latin typeface="Tahoma"/>
                          <a:ea typeface="굴림"/>
                        </a:rPr>
                        <a:t>관리자</a:t>
                      </a:r>
                      <a:r>
                        <a:rPr kumimoji="1" lang="en-US" altLang="ko-KR" sz="1200" b="0" i="0" u="none" baseline="0">
                          <a:solidFill>
                            <a:schemeClr val="tx1"/>
                          </a:solidFill>
                          <a:latin typeface="Tahoma"/>
                          <a:ea typeface="굴림"/>
                        </a:rPr>
                        <a:t>)</a:t>
                      </a:r>
                    </a:p>
                  </a:txBody>
                  <a:tcPr marT="45681" marB="45681">
                    <a:lnL w="12726" cap="flat" cmpd="sng" algn="ctr">
                      <a:solidFill>
                        <a:schemeClr val="bg2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bg2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bg2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bg2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D9D9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200" b="0" i="0" u="none" baseline="0">
                          <a:solidFill>
                            <a:schemeClr val="tx1"/>
                          </a:solidFill>
                          <a:latin typeface="Tahoma"/>
                          <a:ea typeface="굴림"/>
                        </a:rPr>
                        <a:t>개발팀 확인자</a:t>
                      </a:r>
                    </a:p>
                  </a:txBody>
                  <a:tcPr marT="45681" marB="45681">
                    <a:lnL w="12726" cap="flat" cmpd="sng" algn="ctr">
                      <a:solidFill>
                        <a:schemeClr val="bg2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bg2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bg2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bg2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D9D9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200" b="0" i="0" u="none" baseline="0">
                          <a:solidFill>
                            <a:schemeClr val="tx1"/>
                          </a:solidFill>
                          <a:latin typeface="Tahoma"/>
                          <a:ea typeface="굴림"/>
                        </a:rPr>
                        <a:t>디자인팀 확인자</a:t>
                      </a:r>
                    </a:p>
                  </a:txBody>
                  <a:tcPr marT="45681" marB="45681">
                    <a:lnL w="12726" cap="flat" cmpd="sng" algn="ctr">
                      <a:solidFill>
                        <a:schemeClr val="bg2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bg2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bg2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bg2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D9D9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615"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200" b="0" i="0" u="none" baseline="0">
                          <a:solidFill>
                            <a:schemeClr val="bg2"/>
                          </a:solidFill>
                          <a:latin typeface="Tahoma"/>
                          <a:ea typeface="굴림"/>
                        </a:rPr>
                        <a:t>조태정</a:t>
                      </a:r>
                    </a:p>
                  </a:txBody>
                  <a:tcPr marT="45681" marB="45681">
                    <a:lnL w="12726" cap="flat" cmpd="sng" algn="ctr">
                      <a:solidFill>
                        <a:schemeClr val="bg2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bg2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bg2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bg2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1200" b="0" i="0" u="none" baseline="0">
                          <a:solidFill>
                            <a:schemeClr val="bg2"/>
                          </a:solidFill>
                          <a:latin typeface="Tahoma"/>
                          <a:ea typeface="굴림"/>
                        </a:rPr>
                        <a:t>2023-05-19</a:t>
                      </a:r>
                    </a:p>
                  </a:txBody>
                  <a:tcPr marT="45681" marB="45681">
                    <a:lnL w="12726" cap="flat" cmpd="sng" algn="ctr">
                      <a:solidFill>
                        <a:schemeClr val="bg2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bg2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bg2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bg2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200" b="0" i="0" u="none" baseline="0">
                          <a:solidFill>
                            <a:schemeClr val="bg2"/>
                          </a:solidFill>
                          <a:latin typeface="Tahoma"/>
                          <a:ea typeface="굴림"/>
                        </a:rPr>
                        <a:t>사용자 화면설계</a:t>
                      </a:r>
                    </a:p>
                  </a:txBody>
                  <a:tcPr marT="45681" marB="45681">
                    <a:lnL w="12726" cap="flat" cmpd="sng" algn="ctr">
                      <a:solidFill>
                        <a:schemeClr val="bg2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bg2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bg2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bg2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200" b="0" i="0" u="none" baseline="0">
                          <a:solidFill>
                            <a:schemeClr val="bg2"/>
                          </a:solidFill>
                          <a:latin typeface="Tahoma"/>
                          <a:ea typeface="굴림"/>
                        </a:rPr>
                        <a:t>김우주 </a:t>
                      </a:r>
                      <a:r>
                        <a:rPr kumimoji="1" lang="en-US" altLang="ko-KR" sz="1200" b="0" i="0" u="none" baseline="0">
                          <a:solidFill>
                            <a:schemeClr val="bg2"/>
                          </a:solidFill>
                          <a:latin typeface="Tahoma"/>
                          <a:ea typeface="굴림"/>
                        </a:rPr>
                        <a:t>, </a:t>
                      </a:r>
                      <a:r>
                        <a:rPr kumimoji="1" lang="ko-KR" altLang="en-US" sz="1200" b="0" i="0" u="none" baseline="0">
                          <a:solidFill>
                            <a:schemeClr val="bg2"/>
                          </a:solidFill>
                          <a:latin typeface="Tahoma"/>
                          <a:ea typeface="굴림"/>
                        </a:rPr>
                        <a:t>조태정</a:t>
                      </a:r>
                      <a:endParaRPr kumimoji="1" lang="ko-KR" altLang="ko-KR" sz="1200" b="0" i="0" u="none">
                        <a:solidFill>
                          <a:schemeClr val="bg2"/>
                        </a:solidFill>
                        <a:latin typeface="Tahoma"/>
                        <a:ea typeface="굴림"/>
                      </a:endParaRPr>
                    </a:p>
                  </a:txBody>
                  <a:tcPr marT="45681" marB="45681">
                    <a:lnL w="12726" cap="flat" cmpd="sng" algn="ctr">
                      <a:solidFill>
                        <a:schemeClr val="bg2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bg2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bg2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bg2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200" b="0" i="0" u="none" baseline="0">
                          <a:solidFill>
                            <a:schemeClr val="bg2"/>
                          </a:solidFill>
                          <a:latin typeface="Tahoma"/>
                          <a:ea typeface="굴림"/>
                        </a:rPr>
                        <a:t>조태정 </a:t>
                      </a:r>
                      <a:r>
                        <a:rPr kumimoji="1" lang="en-US" altLang="ko-KR" sz="1200" b="0" i="0" u="none" baseline="0">
                          <a:solidFill>
                            <a:schemeClr val="bg2"/>
                          </a:solidFill>
                          <a:latin typeface="Tahoma"/>
                          <a:ea typeface="굴림"/>
                        </a:rPr>
                        <a:t>, </a:t>
                      </a:r>
                      <a:r>
                        <a:rPr kumimoji="1" lang="ko-KR" altLang="en-US" sz="1200" b="0" i="0" u="none" baseline="0">
                          <a:solidFill>
                            <a:schemeClr val="bg2"/>
                          </a:solidFill>
                          <a:latin typeface="Tahoma"/>
                          <a:ea typeface="굴림"/>
                        </a:rPr>
                        <a:t>김우주</a:t>
                      </a:r>
                      <a:endParaRPr kumimoji="1" lang="ko-KR" altLang="ko-KR" sz="1200" b="0" i="0" u="none">
                        <a:solidFill>
                          <a:schemeClr val="bg2"/>
                        </a:solidFill>
                        <a:latin typeface="Tahoma"/>
                        <a:ea typeface="굴림"/>
                      </a:endParaRPr>
                    </a:p>
                  </a:txBody>
                  <a:tcPr marT="45681" marB="45681">
                    <a:lnL w="12726" cap="flat" cmpd="sng" algn="ctr">
                      <a:solidFill>
                        <a:schemeClr val="bg2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bg2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bg2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bg2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615"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1200" b="0" i="0" u="none" baseline="0">
                        <a:solidFill>
                          <a:schemeClr val="bg2"/>
                        </a:solidFill>
                        <a:latin typeface="Tahoma"/>
                        <a:ea typeface="굴림"/>
                      </a:endParaRPr>
                    </a:p>
                  </a:txBody>
                  <a:tcPr marT="45681" marB="45681">
                    <a:lnL w="12726" cap="flat" cmpd="sng" algn="ctr">
                      <a:solidFill>
                        <a:schemeClr val="bg2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bg2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bg2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bg2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1200" b="0" i="0" u="none" baseline="0">
                        <a:solidFill>
                          <a:schemeClr val="bg2"/>
                        </a:solidFill>
                        <a:latin typeface="Tahoma"/>
                        <a:ea typeface="굴림"/>
                      </a:endParaRPr>
                    </a:p>
                  </a:txBody>
                  <a:tcPr marT="45681" marB="45681">
                    <a:lnL w="12726" cap="flat" cmpd="sng" algn="ctr">
                      <a:solidFill>
                        <a:schemeClr val="bg2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bg2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bg2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bg2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1200" b="0" i="0" u="none" baseline="0">
                        <a:solidFill>
                          <a:schemeClr val="bg2"/>
                        </a:solidFill>
                        <a:latin typeface="Tahoma"/>
                        <a:ea typeface="굴림"/>
                      </a:endParaRPr>
                    </a:p>
                  </a:txBody>
                  <a:tcPr marT="45681" marB="45681">
                    <a:lnL w="12726" cap="flat" cmpd="sng" algn="ctr">
                      <a:solidFill>
                        <a:schemeClr val="bg2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bg2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bg2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bg2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1200" b="0" i="0" u="none" baseline="0">
                        <a:solidFill>
                          <a:schemeClr val="bg2"/>
                        </a:solidFill>
                        <a:latin typeface="Tahoma"/>
                        <a:ea typeface="굴림"/>
                      </a:endParaRPr>
                    </a:p>
                  </a:txBody>
                  <a:tcPr marT="45681" marB="45681">
                    <a:lnL w="12726" cap="flat" cmpd="sng" algn="ctr">
                      <a:solidFill>
                        <a:schemeClr val="bg2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bg2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bg2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bg2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1200" b="0" i="0" u="none" baseline="0">
                        <a:solidFill>
                          <a:schemeClr val="bg2"/>
                        </a:solidFill>
                        <a:latin typeface="Tahoma"/>
                        <a:ea typeface="굴림"/>
                      </a:endParaRPr>
                    </a:p>
                  </a:txBody>
                  <a:tcPr marT="45681" marB="45681">
                    <a:lnL w="12726" cap="flat" cmpd="sng" algn="ctr">
                      <a:solidFill>
                        <a:schemeClr val="bg2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bg2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bg2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bg2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615"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1200" b="0" i="0" u="none" baseline="0">
                        <a:solidFill>
                          <a:schemeClr val="bg2"/>
                        </a:solidFill>
                        <a:latin typeface="Tahoma"/>
                        <a:ea typeface="굴림"/>
                      </a:endParaRPr>
                    </a:p>
                  </a:txBody>
                  <a:tcPr marT="45681" marB="45681">
                    <a:lnL w="12726" cap="flat" cmpd="sng" algn="ctr">
                      <a:solidFill>
                        <a:schemeClr val="bg2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bg2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bg2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bg2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1200" b="0" i="0" u="none" baseline="0">
                        <a:solidFill>
                          <a:schemeClr val="bg2"/>
                        </a:solidFill>
                        <a:latin typeface="Tahoma"/>
                        <a:ea typeface="굴림"/>
                      </a:endParaRPr>
                    </a:p>
                  </a:txBody>
                  <a:tcPr marT="45681" marB="45681">
                    <a:lnL w="12726" cap="flat" cmpd="sng" algn="ctr">
                      <a:solidFill>
                        <a:schemeClr val="bg2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bg2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bg2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bg2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1200" b="0" i="0" u="none" baseline="0">
                        <a:solidFill>
                          <a:schemeClr val="bg2"/>
                        </a:solidFill>
                        <a:latin typeface="Tahoma"/>
                        <a:ea typeface="굴림"/>
                      </a:endParaRPr>
                    </a:p>
                  </a:txBody>
                  <a:tcPr marT="45681" marB="45681">
                    <a:lnL w="12726" cap="flat" cmpd="sng" algn="ctr">
                      <a:solidFill>
                        <a:schemeClr val="bg2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bg2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bg2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bg2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1200" b="0" i="0" u="none" baseline="0">
                        <a:solidFill>
                          <a:schemeClr val="bg2"/>
                        </a:solidFill>
                        <a:latin typeface="Tahoma"/>
                        <a:ea typeface="굴림"/>
                      </a:endParaRPr>
                    </a:p>
                  </a:txBody>
                  <a:tcPr marT="45681" marB="45681">
                    <a:lnL w="12726" cap="flat" cmpd="sng" algn="ctr">
                      <a:solidFill>
                        <a:schemeClr val="bg2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bg2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bg2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bg2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1200" b="0" i="0" u="none" baseline="0">
                        <a:solidFill>
                          <a:schemeClr val="bg2"/>
                        </a:solidFill>
                        <a:latin typeface="Tahoma"/>
                        <a:ea typeface="굴림"/>
                      </a:endParaRPr>
                    </a:p>
                  </a:txBody>
                  <a:tcPr marT="45681" marB="45681">
                    <a:lnL w="12726" cap="flat" cmpd="sng" algn="ctr">
                      <a:solidFill>
                        <a:schemeClr val="bg2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bg2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bg2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bg2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9316" name="가로 글상자 9315"/>
          <p:cNvSpPr txBox="1"/>
          <p:nvPr/>
        </p:nvSpPr>
        <p:spPr>
          <a:xfrm>
            <a:off x="441237" y="5228260"/>
            <a:ext cx="1934803" cy="363483"/>
          </a:xfrm>
          <a:prstGeom prst="rect">
            <a:avLst/>
          </a:prstGeom>
          <a:noFill/>
          <a:ln>
            <a:noFill/>
          </a:ln>
        </p:spPr>
        <p:txBody>
          <a:bodyPr vert="horz" lIns="90488" tIns="44450" rIns="90488" bIns="44450" anchor="t">
            <a:sp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/>
            </a:pPr>
            <a:r>
              <a:rPr kumimoji="1" lang="ko-KR" altLang="en-US" sz="1800" b="1" i="0" u="none" baseline="0">
                <a:solidFill>
                  <a:schemeClr val="bg2"/>
                </a:solidFill>
                <a:latin typeface="Tahoma"/>
                <a:ea typeface="돋움체"/>
              </a:rPr>
              <a:t>스토리보드 승인</a:t>
            </a:r>
          </a:p>
        </p:txBody>
      </p:sp>
      <p:graphicFrame>
        <p:nvGraphicFramePr>
          <p:cNvPr id="9317" name="표 9316"/>
          <p:cNvGraphicFramePr>
            <a:graphicFrameLocks noGrp="1"/>
          </p:cNvGraphicFramePr>
          <p:nvPr/>
        </p:nvGraphicFramePr>
        <p:xfrm>
          <a:off x="495213" y="5685405"/>
          <a:ext cx="2742754" cy="549230"/>
        </p:xfrm>
        <a:graphic>
          <a:graphicData uri="http://schemas.openxmlformats.org/drawingml/2006/table">
            <a:tbl>
              <a:tblPr firstRow="1" bandRow="1"/>
              <a:tblGrid>
                <a:gridCol w="13094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332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4615"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200" b="0" i="0" u="none" baseline="0">
                          <a:solidFill>
                            <a:schemeClr val="tx1"/>
                          </a:solidFill>
                          <a:latin typeface="Tahoma"/>
                          <a:ea typeface="굴림"/>
                        </a:rPr>
                        <a:t>담당자</a:t>
                      </a:r>
                    </a:p>
                  </a:txBody>
                  <a:tcPr marT="45773" marB="45773">
                    <a:lnL w="12726" cap="flat" cmpd="sng" algn="ctr">
                      <a:solidFill>
                        <a:schemeClr val="bg2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bg2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bg2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bg2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D9D9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200" b="0" i="0" u="none" baseline="0">
                          <a:solidFill>
                            <a:schemeClr val="tx1"/>
                          </a:solidFill>
                          <a:latin typeface="Tahoma"/>
                          <a:ea typeface="굴림"/>
                        </a:rPr>
                        <a:t>확인일자</a:t>
                      </a:r>
                    </a:p>
                  </a:txBody>
                  <a:tcPr marT="45773" marB="45773">
                    <a:lnL w="12726" cap="flat" cmpd="sng" algn="ctr">
                      <a:solidFill>
                        <a:schemeClr val="bg2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bg2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bg2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bg2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D9D9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615"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1200" b="0" i="0" u="none" baseline="0">
                          <a:solidFill>
                            <a:schemeClr val="bg2"/>
                          </a:solidFill>
                          <a:latin typeface="Tahoma"/>
                          <a:ea typeface="굴림"/>
                        </a:rPr>
                        <a:t>/</a:t>
                      </a:r>
                      <a:endParaRPr kumimoji="1" lang="ko-KR" altLang="en-US" sz="1200" b="0" i="0" u="none">
                        <a:solidFill>
                          <a:schemeClr val="bg2"/>
                        </a:solidFill>
                        <a:latin typeface="Tahoma"/>
                        <a:ea typeface="굴림"/>
                      </a:endParaRPr>
                    </a:p>
                  </a:txBody>
                  <a:tcPr marT="45773" marB="45773">
                    <a:lnL w="12726" cap="flat" cmpd="sng" algn="ctr">
                      <a:solidFill>
                        <a:schemeClr val="bg2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bg2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bg2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bg2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1200" b="0" i="0" u="none" baseline="0">
                          <a:solidFill>
                            <a:schemeClr val="bg2"/>
                          </a:solidFill>
                          <a:latin typeface="Tahoma"/>
                          <a:ea typeface="굴림"/>
                        </a:rPr>
                        <a:t>/</a:t>
                      </a:r>
                    </a:p>
                  </a:txBody>
                  <a:tcPr marT="45773" marB="45773">
                    <a:lnL w="12726" cap="flat" cmpd="sng" algn="ctr">
                      <a:solidFill>
                        <a:schemeClr val="bg2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bg2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bg2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bg2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9318" name="가로 글상자 9317"/>
          <p:cNvSpPr txBox="1"/>
          <p:nvPr/>
        </p:nvSpPr>
        <p:spPr>
          <a:xfrm>
            <a:off x="535814" y="604167"/>
            <a:ext cx="1925093" cy="364208"/>
          </a:xfrm>
          <a:prstGeom prst="rect">
            <a:avLst/>
          </a:prstGeom>
          <a:noFill/>
          <a:ln>
            <a:noFill/>
          </a:ln>
        </p:spPr>
        <p:txBody>
          <a:bodyPr vert="horz" wrap="square" lIns="90488" tIns="44450" rIns="90488" bIns="44450" anchor="t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/>
            </a:pPr>
            <a:r>
              <a:rPr kumimoji="1" lang="en-US" altLang="ko-KR" sz="1800" b="1" i="0" u="none" strike="noStrike" kern="1200" cap="none" spc="0" normalizeH="0" baseline="0">
                <a:solidFill>
                  <a:srgbClr val="808080"/>
                </a:solidFill>
                <a:latin typeface="Tahoma"/>
                <a:ea typeface="돋움체"/>
              </a:rPr>
              <a:t>     Version 1</a:t>
            </a:r>
          </a:p>
        </p:txBody>
      </p:sp>
      <p:sp>
        <p:nvSpPr>
          <p:cNvPr id="9319" name="가로 글상자 9318"/>
          <p:cNvSpPr txBox="1"/>
          <p:nvPr/>
        </p:nvSpPr>
        <p:spPr>
          <a:xfrm>
            <a:off x="5811542" y="620004"/>
            <a:ext cx="1750657" cy="363147"/>
          </a:xfrm>
          <a:prstGeom prst="rect">
            <a:avLst/>
          </a:prstGeom>
          <a:noFill/>
          <a:ln>
            <a:noFill/>
          </a:ln>
        </p:spPr>
        <p:txBody>
          <a:bodyPr vert="horz" wrap="square" lIns="90488" tIns="44450" rIns="90488" bIns="44450" anchor="t">
            <a:spAutoFit/>
          </a:bodyPr>
          <a:lstStyle/>
          <a:p>
            <a:pPr marL="0" lvl="0" indent="0" algn="r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/>
            </a:pPr>
            <a:r>
              <a:rPr kumimoji="1" lang="en-US" altLang="ko-KR" sz="1800" b="1" i="0" u="none" strike="noStrike" kern="1200" cap="none" spc="0" normalizeH="0" baseline="0">
                <a:solidFill>
                  <a:srgbClr val="808080"/>
                </a:solidFill>
                <a:latin typeface="Tahoma"/>
                <a:ea typeface="돋움체"/>
              </a:rPr>
              <a:t>Last Updated</a:t>
            </a:r>
          </a:p>
        </p:txBody>
      </p:sp>
    </p:spTree>
    <p:extLst>
      <p:ext uri="{BB962C8B-B14F-4D97-AF65-F5344CB8AC3E}">
        <p14:creationId xmlns:p14="http://schemas.microsoft.com/office/powerpoint/2010/main" val="21663796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8" name="TextBox 31747"/>
          <p:cNvSpPr txBox="1"/>
          <p:nvPr/>
        </p:nvSpPr>
        <p:spPr>
          <a:xfrm>
            <a:off x="350757" y="1552285"/>
            <a:ext cx="7261524" cy="215846"/>
          </a:xfrm>
          <a:prstGeom prst="rect">
            <a:avLst/>
          </a:prstGeom>
          <a:noFill/>
          <a:ln w="25508" cap="rnd" cmpd="sng" algn="ctr">
            <a:solidFill>
              <a:srgbClr val="800000">
                <a:alpha val="100000"/>
              </a:srgbClr>
            </a:solidFill>
            <a:prstDash val="sysDot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u="none" baseline="0">
              <a:solidFill>
                <a:schemeClr val="tx1"/>
              </a:solidFill>
              <a:latin typeface="굴림"/>
              <a:ea typeface="굴림"/>
            </a:endParaRPr>
          </a:p>
        </p:txBody>
      </p:sp>
      <p:graphicFrame>
        <p:nvGraphicFramePr>
          <p:cNvPr id="31749" name="표 31748"/>
          <p:cNvGraphicFramePr/>
          <p:nvPr>
            <p:extLst>
              <p:ext uri="{D42A27DB-BD31-4B8C-83A1-F6EECF244321}">
                <p14:modId xmlns:p14="http://schemas.microsoft.com/office/powerpoint/2010/main" val="2004100101"/>
              </p:ext>
            </p:extLst>
          </p:nvPr>
        </p:nvGraphicFramePr>
        <p:xfrm>
          <a:off x="379335" y="0"/>
          <a:ext cx="9140907" cy="6890927"/>
        </p:xfrm>
        <a:graphic>
          <a:graphicData uri="http://schemas.openxmlformats.org/drawingml/2006/table">
            <a:tbl>
              <a:tblPr firstRow="1" bandRow="1"/>
              <a:tblGrid>
                <a:gridCol w="8745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853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90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491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508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4762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42871">
                <a:tc gridSpan="6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Project : OO 웹 애플리케이션</a:t>
                      </a:r>
                      <a:endParaRPr kumimoji="1" lang="ko-KR" altLang="en-US" sz="900" b="1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4458"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Page Subject</a:t>
                      </a:r>
                      <a:endParaRPr kumimoji="1" lang="en-US" altLang="ko-KR" sz="900" b="0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 공지사항 - 함안소식 자세히 보기 구조도</a:t>
                      </a:r>
                    </a:p>
                  </a:txBody>
                  <a:tcPr marL="54000" marR="54000" marT="53996" marB="53996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ID</a:t>
                      </a:r>
                      <a:endParaRPr kumimoji="1" lang="en-US" altLang="ko-KR" sz="900" b="0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28800" marT="53996" marB="53996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Page</a:t>
                      </a:r>
                      <a:endParaRPr kumimoji="1" lang="en-US" altLang="ko-KR" sz="900" b="0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28800" marT="53996" marB="53996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10</a:t>
                      </a:r>
                      <a:endParaRPr kumimoji="1" lang="en-US" altLang="ko-KR" sz="900" b="0" i="0" u="none" dirty="0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2871">
                <a:tc gridSpan="2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Page elements</a:t>
                      </a:r>
                      <a:endParaRPr kumimoji="1" lang="en-US" altLang="ko-KR" sz="900" b="0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>
                      <a:noFill/>
                    </a:lnB>
                    <a:solidFill>
                      <a:srgbClr val="DFDFDF">
                        <a:alpha val="10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4458">
                <a:tc rowSpan="6" gridSpan="2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rowSpan="6"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페이지설명 </a:t>
                      </a:r>
                      <a:endParaRPr kumimoji="1" lang="ko-KR" altLang="en-US" sz="900" b="1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30058">
                <a:tc gridSpan="2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D: 공지사항에 게시된 글을 클릭하면 자세히 볼 수 있는 페이지가 나오며, 첨부된 파일 다운로드가 가능하다. 또한 관리자일 경우 글 수정과 삭제가 가능하다.</a:t>
                      </a:r>
                      <a:endParaRPr kumimoji="1" lang="en-US" altLang="ko-KR" sz="900" b="0" i="0" u="none">
                        <a:solidFill>
                          <a:srgbClr val="333333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4458">
                <a:tc gridSpan="2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디자이너</a:t>
                      </a:r>
                      <a:endParaRPr kumimoji="1" lang="ko-KR" altLang="en-US" sz="900" b="1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30104">
                <a:tc gridSpan="2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자세히 보기 페이지 기능 구현</a:t>
                      </a:r>
                      <a:endParaRPr kumimoji="1" lang="ko-KR" altLang="en-US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2871">
                <a:tc gridSpan="2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개발자</a:t>
                      </a:r>
                      <a:endParaRPr kumimoji="1" lang="ko-KR" altLang="en-US" sz="900" b="1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01517">
                <a:tc gridSpan="2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관리자일 경우 글 수정과 삭제가 가능하도록 기능 구현</a:t>
                      </a:r>
                      <a:endParaRPr kumimoji="1" lang="ko-KR" altLang="en-US" sz="900" b="0" i="0" u="none" dirty="0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31821" name="그림 31820"/>
          <p:cNvPicPr>
            <a:picLocks noChangeAspect="1"/>
          </p:cNvPicPr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412658" y="760290"/>
            <a:ext cx="7199623" cy="6090082"/>
          </a:xfrm>
          <a:prstGeom prst="rect">
            <a:avLst/>
          </a:prstGeom>
          <a:noFill/>
          <a:ln>
            <a:noFill/>
          </a:ln>
        </p:spPr>
      </p:pic>
      <p:sp>
        <p:nvSpPr>
          <p:cNvPr id="31822" name="TextBox 31821"/>
          <p:cNvSpPr txBox="1"/>
          <p:nvPr/>
        </p:nvSpPr>
        <p:spPr>
          <a:xfrm>
            <a:off x="372972" y="736456"/>
            <a:ext cx="7261524" cy="815828"/>
          </a:xfrm>
          <a:prstGeom prst="rect">
            <a:avLst/>
          </a:prstGeom>
          <a:noFill/>
          <a:ln w="25508" cap="rnd" cmpd="sng" algn="ctr">
            <a:solidFill>
              <a:srgbClr val="800000">
                <a:alpha val="100000"/>
              </a:srgbClr>
            </a:solidFill>
            <a:prstDash val="sysDot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u="none" baseline="0">
              <a:solidFill>
                <a:schemeClr val="tx1"/>
              </a:solidFill>
              <a:latin typeface="굴림"/>
              <a:ea typeface="굴림"/>
            </a:endParaRPr>
          </a:p>
        </p:txBody>
      </p:sp>
      <p:sp>
        <p:nvSpPr>
          <p:cNvPr id="31823" name="TextBox 31822"/>
          <p:cNvSpPr txBox="1"/>
          <p:nvPr/>
        </p:nvSpPr>
        <p:spPr>
          <a:xfrm>
            <a:off x="376154" y="758671"/>
            <a:ext cx="315871" cy="236498"/>
          </a:xfrm>
          <a:prstGeom prst="rect">
            <a:avLst/>
          </a:prstGeom>
          <a:solidFill>
            <a:srgbClr val="FF0000">
              <a:alpha val="100000"/>
            </a:srgbClr>
          </a:solidFill>
          <a:ln w="25452" cap="flat" cmpd="sng" algn="ctr">
            <a:solidFill>
              <a:srgbClr val="C00000">
                <a:alpha val="100000"/>
              </a:srgbClr>
            </a:solidFill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1028836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800" b="1" i="0" u="none" baseline="0">
                <a:solidFill>
                  <a:srgbClr val="FFFFFF">
                    <a:alpha val="100000"/>
                  </a:srgbClr>
                </a:solidFill>
                <a:latin typeface="굴림"/>
                <a:ea typeface="굴림"/>
              </a:rPr>
              <a:t>A</a:t>
            </a:r>
            <a:endParaRPr kumimoji="1" lang="en-US" altLang="ko-KR" sz="1800" b="1" i="0" u="none">
              <a:solidFill>
                <a:srgbClr val="FFFFFF">
                  <a:alpha val="100000"/>
                </a:srgbClr>
              </a:solidFill>
              <a:latin typeface="굴림"/>
              <a:ea typeface="굴림"/>
            </a:endParaRPr>
          </a:p>
        </p:txBody>
      </p:sp>
      <p:sp>
        <p:nvSpPr>
          <p:cNvPr id="31824" name="TextBox 31823"/>
          <p:cNvSpPr txBox="1"/>
          <p:nvPr/>
        </p:nvSpPr>
        <p:spPr>
          <a:xfrm>
            <a:off x="382517" y="6377431"/>
            <a:ext cx="7258287" cy="480923"/>
          </a:xfrm>
          <a:prstGeom prst="rect">
            <a:avLst/>
          </a:prstGeom>
          <a:noFill/>
          <a:ln w="25508" cap="rnd" cmpd="sng" algn="ctr">
            <a:solidFill>
              <a:srgbClr val="800000">
                <a:alpha val="100000"/>
              </a:srgbClr>
            </a:solidFill>
            <a:prstDash val="sysDot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u="none" baseline="0">
              <a:solidFill>
                <a:schemeClr val="tx1"/>
              </a:solidFill>
              <a:latin typeface="굴림"/>
              <a:ea typeface="굴림"/>
            </a:endParaRPr>
          </a:p>
        </p:txBody>
      </p:sp>
      <p:sp>
        <p:nvSpPr>
          <p:cNvPr id="31828" name="TextBox 31827"/>
          <p:cNvSpPr txBox="1"/>
          <p:nvPr/>
        </p:nvSpPr>
        <p:spPr>
          <a:xfrm>
            <a:off x="384080" y="6377431"/>
            <a:ext cx="315871" cy="238061"/>
          </a:xfrm>
          <a:prstGeom prst="rect">
            <a:avLst/>
          </a:prstGeom>
          <a:solidFill>
            <a:srgbClr val="FF0000">
              <a:alpha val="100000"/>
            </a:srgbClr>
          </a:solidFill>
          <a:ln w="25452" cap="flat" cmpd="sng" algn="ctr">
            <a:solidFill>
              <a:srgbClr val="C00000">
                <a:alpha val="100000"/>
              </a:srgbClr>
            </a:solidFill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1028836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800" b="1" i="0" u="none" baseline="0">
                <a:solidFill>
                  <a:srgbClr val="FFFFFF">
                    <a:alpha val="100000"/>
                  </a:srgbClr>
                </a:solidFill>
                <a:latin typeface="굴림"/>
                <a:ea typeface="굴림"/>
              </a:rPr>
              <a:t>B</a:t>
            </a:r>
            <a:endParaRPr kumimoji="1" lang="en-US" altLang="ko-KR" sz="1800" b="1" i="0" u="none">
              <a:solidFill>
                <a:srgbClr val="FFFFFF">
                  <a:alpha val="100000"/>
                </a:srgbClr>
              </a:solidFill>
              <a:latin typeface="굴림"/>
              <a:ea typeface="굴림"/>
            </a:endParaRPr>
          </a:p>
        </p:txBody>
      </p:sp>
      <p:sp>
        <p:nvSpPr>
          <p:cNvPr id="31829" name="TextBox 31828"/>
          <p:cNvSpPr txBox="1"/>
          <p:nvPr/>
        </p:nvSpPr>
        <p:spPr>
          <a:xfrm>
            <a:off x="401551" y="1768131"/>
            <a:ext cx="7237690" cy="4609299"/>
          </a:xfrm>
          <a:prstGeom prst="rect">
            <a:avLst/>
          </a:prstGeom>
          <a:noFill/>
          <a:ln w="25508" cap="rnd" cmpd="sng" algn="ctr">
            <a:solidFill>
              <a:srgbClr val="800000">
                <a:alpha val="100000"/>
              </a:srgbClr>
            </a:solidFill>
            <a:prstDash val="sysDot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u="none" baseline="0">
              <a:solidFill>
                <a:schemeClr val="tx1"/>
              </a:solidFill>
              <a:latin typeface="굴림"/>
              <a:ea typeface="굴림"/>
            </a:endParaRPr>
          </a:p>
        </p:txBody>
      </p:sp>
      <p:sp>
        <p:nvSpPr>
          <p:cNvPr id="31830" name="TextBox 31829"/>
          <p:cNvSpPr txBox="1"/>
          <p:nvPr/>
        </p:nvSpPr>
        <p:spPr>
          <a:xfrm>
            <a:off x="385699" y="1768131"/>
            <a:ext cx="314252" cy="288911"/>
          </a:xfrm>
          <a:prstGeom prst="rect">
            <a:avLst/>
          </a:prstGeom>
          <a:solidFill>
            <a:srgbClr val="FF0000">
              <a:alpha val="100000"/>
            </a:srgbClr>
          </a:solidFill>
          <a:ln w="25452" cap="flat" cmpd="sng" algn="ctr">
            <a:solidFill>
              <a:srgbClr val="C00000">
                <a:alpha val="100000"/>
              </a:srgbClr>
            </a:solidFill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1028836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800" b="1" i="0" u="none" baseline="0">
                <a:solidFill>
                  <a:srgbClr val="FFFFFF">
                    <a:alpha val="100000"/>
                  </a:srgbClr>
                </a:solidFill>
                <a:latin typeface="굴림"/>
                <a:ea typeface="굴림"/>
              </a:rPr>
              <a:t>D</a:t>
            </a:r>
            <a:endParaRPr kumimoji="1" lang="en-US" altLang="ko-KR" sz="1800" b="1" i="0" u="none">
              <a:solidFill>
                <a:srgbClr val="FFFFFF">
                  <a:alpha val="100000"/>
                </a:srgbClr>
              </a:solidFill>
              <a:latin typeface="굴림"/>
              <a:ea typeface="굴림"/>
            </a:endParaRPr>
          </a:p>
        </p:txBody>
      </p:sp>
      <p:sp>
        <p:nvSpPr>
          <p:cNvPr id="31831" name="TextBox 31830"/>
          <p:cNvSpPr txBox="1"/>
          <p:nvPr/>
        </p:nvSpPr>
        <p:spPr>
          <a:xfrm>
            <a:off x="384080" y="1533251"/>
            <a:ext cx="315871" cy="234880"/>
          </a:xfrm>
          <a:prstGeom prst="rect">
            <a:avLst/>
          </a:prstGeom>
          <a:solidFill>
            <a:srgbClr val="FF0000">
              <a:alpha val="100000"/>
            </a:srgbClr>
          </a:solidFill>
          <a:ln w="25452" cap="flat" cmpd="sng" algn="ctr">
            <a:solidFill>
              <a:srgbClr val="C00000">
                <a:alpha val="100000"/>
              </a:srgbClr>
            </a:solidFill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1028836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800" b="1" i="0" u="none" baseline="0">
                <a:solidFill>
                  <a:srgbClr val="FFFFFF">
                    <a:alpha val="100000"/>
                  </a:srgbClr>
                </a:solidFill>
                <a:latin typeface="굴림"/>
                <a:ea typeface="굴림"/>
              </a:rPr>
              <a:t>C</a:t>
            </a:r>
            <a:endParaRPr kumimoji="1" lang="en-US" altLang="ko-KR" sz="1800" b="1" i="0" u="none">
              <a:solidFill>
                <a:srgbClr val="FFFFFF">
                  <a:alpha val="100000"/>
                </a:srgbClr>
              </a:solidFill>
              <a:latin typeface="굴림"/>
              <a:ea typeface="굴림"/>
            </a:endParaRPr>
          </a:p>
        </p:txBody>
      </p:sp>
    </p:spTree>
    <p:extLst>
      <p:ext uri="{BB962C8B-B14F-4D97-AF65-F5344CB8AC3E}">
        <p14:creationId xmlns:p14="http://schemas.microsoft.com/office/powerpoint/2010/main" val="10597410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772" name="표 32771"/>
          <p:cNvGraphicFramePr/>
          <p:nvPr>
            <p:extLst>
              <p:ext uri="{D42A27DB-BD31-4B8C-83A1-F6EECF244321}">
                <p14:modId xmlns:p14="http://schemas.microsoft.com/office/powerpoint/2010/main" val="618117695"/>
              </p:ext>
            </p:extLst>
          </p:nvPr>
        </p:nvGraphicFramePr>
        <p:xfrm>
          <a:off x="379335" y="0"/>
          <a:ext cx="9140907" cy="6890927"/>
        </p:xfrm>
        <a:graphic>
          <a:graphicData uri="http://schemas.openxmlformats.org/drawingml/2006/table">
            <a:tbl>
              <a:tblPr firstRow="1" bandRow="1"/>
              <a:tblGrid>
                <a:gridCol w="8745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853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90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491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508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4762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42871">
                <a:tc gridSpan="6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Project : OO 웹 애플리케이션</a:t>
                      </a:r>
                      <a:endParaRPr kumimoji="1" lang="ko-KR" altLang="en-US" sz="900" b="1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4458"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Page Subject</a:t>
                      </a:r>
                      <a:endParaRPr kumimoji="1" lang="en-US" altLang="ko-KR" sz="900" b="0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 공지사항 - 함안소식 글수정 구조도</a:t>
                      </a:r>
                    </a:p>
                  </a:txBody>
                  <a:tcPr marL="54000" marR="54000" marT="53996" marB="53996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ID</a:t>
                      </a:r>
                      <a:endParaRPr kumimoji="1" lang="en-US" altLang="ko-KR" sz="900" b="0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28800" marT="53996" marB="53996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Page</a:t>
                      </a:r>
                      <a:endParaRPr kumimoji="1" lang="en-US" altLang="ko-KR" sz="900" b="0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28800" marT="53996" marB="53996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11</a:t>
                      </a:r>
                      <a:endParaRPr kumimoji="1" lang="en-US" altLang="ko-KR" sz="900" b="0" i="0" u="none" dirty="0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2871">
                <a:tc gridSpan="2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Page elements</a:t>
                      </a:r>
                      <a:endParaRPr kumimoji="1" lang="en-US" altLang="ko-KR" sz="900" b="0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>
                      <a:noFill/>
                    </a:lnB>
                    <a:solidFill>
                      <a:srgbClr val="DFDFDF">
                        <a:alpha val="10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4458">
                <a:tc rowSpan="6" gridSpan="2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rowSpan="6"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페이지설명 </a:t>
                      </a:r>
                      <a:endParaRPr kumimoji="1" lang="ko-KR" altLang="en-US" sz="900" b="1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30058">
                <a:tc gridSpan="2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D: 공지사항 게시글을 수정하거나 삭제할 수 있으며, 제목과 내용뿐만 아니라 첨부된 파일도 수정 가능하다.</a:t>
                      </a:r>
                      <a:endParaRPr kumimoji="1" lang="en-US" altLang="ko-KR" sz="900" b="0" i="0" u="none">
                        <a:solidFill>
                          <a:srgbClr val="333333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4458">
                <a:tc gridSpan="2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디자이너</a:t>
                      </a:r>
                      <a:endParaRPr kumimoji="1" lang="ko-KR" altLang="en-US" sz="900" b="1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30104">
                <a:tc gridSpan="2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2871">
                <a:tc gridSpan="2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개발자</a:t>
                      </a:r>
                      <a:endParaRPr kumimoji="1" lang="ko-KR" altLang="en-US" sz="900" b="1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01517">
                <a:tc gridSpan="2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해당 </a:t>
                      </a:r>
                      <a:r>
                        <a:rPr kumimoji="1" lang="ko-KR" altLang="en-US" sz="900" b="0" i="0" u="none" baseline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게시글의</a:t>
                      </a:r>
                      <a:r>
                        <a:rPr kumimoji="1" lang="ko-KR" altLang="en-US" sz="900" b="0" i="0" u="none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 제목 및 내용과 첨부 파일이 수정 가능하도록 기능 구현</a:t>
                      </a:r>
                      <a:endParaRPr kumimoji="1" lang="ko-KR" altLang="en-US" sz="900" b="0" i="0" u="none" dirty="0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32844" name="그림 32843"/>
          <p:cNvPicPr>
            <a:picLocks noChangeAspect="1"/>
          </p:cNvPicPr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404732" y="749182"/>
            <a:ext cx="7207549" cy="6101190"/>
          </a:xfrm>
          <a:prstGeom prst="rect">
            <a:avLst/>
          </a:prstGeom>
          <a:noFill/>
          <a:ln>
            <a:noFill/>
          </a:ln>
        </p:spPr>
      </p:pic>
      <p:sp>
        <p:nvSpPr>
          <p:cNvPr id="32845" name="TextBox 32844"/>
          <p:cNvSpPr txBox="1"/>
          <p:nvPr/>
        </p:nvSpPr>
        <p:spPr>
          <a:xfrm>
            <a:off x="372972" y="736456"/>
            <a:ext cx="7261524" cy="1031675"/>
          </a:xfrm>
          <a:prstGeom prst="rect">
            <a:avLst/>
          </a:prstGeom>
          <a:noFill/>
          <a:ln w="25508" cap="rnd" cmpd="sng" algn="ctr">
            <a:solidFill>
              <a:srgbClr val="800000">
                <a:alpha val="100000"/>
              </a:srgbClr>
            </a:solidFill>
            <a:prstDash val="sysDot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u="none" baseline="0">
              <a:solidFill>
                <a:schemeClr val="tx1"/>
              </a:solidFill>
              <a:latin typeface="굴림"/>
              <a:ea typeface="굴림"/>
            </a:endParaRPr>
          </a:p>
        </p:txBody>
      </p:sp>
      <p:sp>
        <p:nvSpPr>
          <p:cNvPr id="32846" name="TextBox 32845"/>
          <p:cNvSpPr txBox="1"/>
          <p:nvPr/>
        </p:nvSpPr>
        <p:spPr>
          <a:xfrm>
            <a:off x="376154" y="758671"/>
            <a:ext cx="315871" cy="300019"/>
          </a:xfrm>
          <a:prstGeom prst="rect">
            <a:avLst/>
          </a:prstGeom>
          <a:solidFill>
            <a:srgbClr val="FF0000">
              <a:alpha val="100000"/>
            </a:srgbClr>
          </a:solidFill>
          <a:ln w="25452" cap="flat" cmpd="sng" algn="ctr">
            <a:solidFill>
              <a:srgbClr val="C00000">
                <a:alpha val="100000"/>
              </a:srgbClr>
            </a:solidFill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1028836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800" b="1" i="0" u="none" baseline="0">
                <a:solidFill>
                  <a:srgbClr val="FFFFFF">
                    <a:alpha val="100000"/>
                  </a:srgbClr>
                </a:solidFill>
                <a:latin typeface="굴림"/>
                <a:ea typeface="굴림"/>
              </a:rPr>
              <a:t>A</a:t>
            </a:r>
            <a:endParaRPr kumimoji="1" lang="en-US" altLang="ko-KR" sz="1800" b="1" i="0" u="none">
              <a:solidFill>
                <a:srgbClr val="FFFFFF">
                  <a:alpha val="100000"/>
                </a:srgbClr>
              </a:solidFill>
              <a:latin typeface="굴림"/>
              <a:ea typeface="굴림"/>
            </a:endParaRPr>
          </a:p>
        </p:txBody>
      </p:sp>
      <p:sp>
        <p:nvSpPr>
          <p:cNvPr id="32847" name="TextBox 32846"/>
          <p:cNvSpPr txBox="1"/>
          <p:nvPr/>
        </p:nvSpPr>
        <p:spPr>
          <a:xfrm>
            <a:off x="382517" y="6161528"/>
            <a:ext cx="7258287" cy="696825"/>
          </a:xfrm>
          <a:prstGeom prst="rect">
            <a:avLst/>
          </a:prstGeom>
          <a:noFill/>
          <a:ln w="25508" cap="rnd" cmpd="sng" algn="ctr">
            <a:solidFill>
              <a:srgbClr val="800000">
                <a:alpha val="100000"/>
              </a:srgbClr>
            </a:solidFill>
            <a:prstDash val="sysDot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u="none" baseline="0">
              <a:solidFill>
                <a:schemeClr val="tx1"/>
              </a:solidFill>
              <a:latin typeface="굴림"/>
              <a:ea typeface="굴림"/>
            </a:endParaRPr>
          </a:p>
        </p:txBody>
      </p:sp>
      <p:sp>
        <p:nvSpPr>
          <p:cNvPr id="32848" name="TextBox 32847"/>
          <p:cNvSpPr txBox="1"/>
          <p:nvPr/>
        </p:nvSpPr>
        <p:spPr>
          <a:xfrm>
            <a:off x="384080" y="6139313"/>
            <a:ext cx="315871" cy="238117"/>
          </a:xfrm>
          <a:prstGeom prst="rect">
            <a:avLst/>
          </a:prstGeom>
          <a:solidFill>
            <a:srgbClr val="FF0000">
              <a:alpha val="100000"/>
            </a:srgbClr>
          </a:solidFill>
          <a:ln w="25452" cap="flat" cmpd="sng" algn="ctr">
            <a:solidFill>
              <a:srgbClr val="C00000">
                <a:alpha val="100000"/>
              </a:srgbClr>
            </a:solidFill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1028836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800" b="1" i="0" u="none" baseline="0">
                <a:solidFill>
                  <a:srgbClr val="FFFFFF">
                    <a:alpha val="100000"/>
                  </a:srgbClr>
                </a:solidFill>
                <a:latin typeface="굴림"/>
                <a:ea typeface="굴림"/>
              </a:rPr>
              <a:t>B</a:t>
            </a:r>
            <a:endParaRPr kumimoji="1" lang="en-US" altLang="ko-KR" sz="1800" b="1" i="0" u="none">
              <a:solidFill>
                <a:srgbClr val="FFFFFF">
                  <a:alpha val="100000"/>
                </a:srgbClr>
              </a:solidFill>
              <a:latin typeface="굴림"/>
              <a:ea typeface="굴림"/>
            </a:endParaRPr>
          </a:p>
        </p:txBody>
      </p:sp>
      <p:sp>
        <p:nvSpPr>
          <p:cNvPr id="32852" name="TextBox 32851"/>
          <p:cNvSpPr txBox="1"/>
          <p:nvPr/>
        </p:nvSpPr>
        <p:spPr>
          <a:xfrm>
            <a:off x="401551" y="1768131"/>
            <a:ext cx="7237690" cy="4393397"/>
          </a:xfrm>
          <a:prstGeom prst="rect">
            <a:avLst/>
          </a:prstGeom>
          <a:noFill/>
          <a:ln w="25508" cap="rnd" cmpd="sng" algn="ctr">
            <a:solidFill>
              <a:srgbClr val="800000">
                <a:alpha val="100000"/>
              </a:srgbClr>
            </a:solidFill>
            <a:prstDash val="sysDot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u="none" baseline="0">
              <a:solidFill>
                <a:schemeClr val="tx1"/>
              </a:solidFill>
              <a:latin typeface="굴림"/>
              <a:ea typeface="굴림"/>
            </a:endParaRPr>
          </a:p>
        </p:txBody>
      </p:sp>
      <p:sp>
        <p:nvSpPr>
          <p:cNvPr id="32853" name="TextBox 32852"/>
          <p:cNvSpPr txBox="1"/>
          <p:nvPr/>
        </p:nvSpPr>
        <p:spPr>
          <a:xfrm>
            <a:off x="385699" y="2057043"/>
            <a:ext cx="314252" cy="287292"/>
          </a:xfrm>
          <a:prstGeom prst="rect">
            <a:avLst/>
          </a:prstGeom>
          <a:solidFill>
            <a:srgbClr val="FF0000">
              <a:alpha val="100000"/>
            </a:srgbClr>
          </a:solidFill>
          <a:ln w="25452" cap="flat" cmpd="sng" algn="ctr">
            <a:solidFill>
              <a:srgbClr val="C00000">
                <a:alpha val="100000"/>
              </a:srgbClr>
            </a:solidFill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1028836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800" b="1" i="0" u="none" baseline="0">
                <a:solidFill>
                  <a:srgbClr val="FFFFFF">
                    <a:alpha val="100000"/>
                  </a:srgbClr>
                </a:solidFill>
                <a:latin typeface="굴림"/>
                <a:ea typeface="굴림"/>
              </a:rPr>
              <a:t>D</a:t>
            </a:r>
            <a:endParaRPr kumimoji="1" lang="en-US" altLang="ko-KR" sz="1800" b="1" i="0" u="none">
              <a:solidFill>
                <a:srgbClr val="FFFFFF">
                  <a:alpha val="100000"/>
                </a:srgbClr>
              </a:solidFill>
              <a:latin typeface="굴림"/>
              <a:ea typeface="굴림"/>
            </a:endParaRPr>
          </a:p>
        </p:txBody>
      </p:sp>
      <p:sp>
        <p:nvSpPr>
          <p:cNvPr id="32854" name="TextBox 32853"/>
          <p:cNvSpPr txBox="1"/>
          <p:nvPr/>
        </p:nvSpPr>
        <p:spPr>
          <a:xfrm>
            <a:off x="350757" y="1768131"/>
            <a:ext cx="7261524" cy="288911"/>
          </a:xfrm>
          <a:prstGeom prst="rect">
            <a:avLst/>
          </a:prstGeom>
          <a:noFill/>
          <a:ln w="25508" cap="rnd" cmpd="sng" algn="ctr">
            <a:solidFill>
              <a:srgbClr val="800000">
                <a:alpha val="100000"/>
              </a:srgbClr>
            </a:solidFill>
            <a:prstDash val="sysDot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u="none" baseline="0">
              <a:solidFill>
                <a:schemeClr val="tx1"/>
              </a:solidFill>
              <a:latin typeface="굴림"/>
              <a:ea typeface="굴림"/>
            </a:endParaRPr>
          </a:p>
        </p:txBody>
      </p:sp>
      <p:sp>
        <p:nvSpPr>
          <p:cNvPr id="32855" name="TextBox 32854"/>
          <p:cNvSpPr txBox="1"/>
          <p:nvPr/>
        </p:nvSpPr>
        <p:spPr>
          <a:xfrm>
            <a:off x="384080" y="1768131"/>
            <a:ext cx="315871" cy="288911"/>
          </a:xfrm>
          <a:prstGeom prst="rect">
            <a:avLst/>
          </a:prstGeom>
          <a:solidFill>
            <a:srgbClr val="FF0000">
              <a:alpha val="100000"/>
            </a:srgbClr>
          </a:solidFill>
          <a:ln w="25452" cap="flat" cmpd="sng" algn="ctr">
            <a:solidFill>
              <a:srgbClr val="C00000">
                <a:alpha val="100000"/>
              </a:srgbClr>
            </a:solidFill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1028836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800" b="1" i="0" u="none" baseline="0">
                <a:solidFill>
                  <a:srgbClr val="FFFFFF">
                    <a:alpha val="100000"/>
                  </a:srgbClr>
                </a:solidFill>
                <a:latin typeface="굴림"/>
                <a:ea typeface="굴림"/>
              </a:rPr>
              <a:t>C</a:t>
            </a:r>
            <a:endParaRPr kumimoji="1" lang="en-US" altLang="ko-KR" sz="1800" b="1" i="0" u="none">
              <a:solidFill>
                <a:srgbClr val="FFFFFF">
                  <a:alpha val="100000"/>
                </a:srgbClr>
              </a:solidFill>
              <a:latin typeface="굴림"/>
              <a:ea typeface="굴림"/>
            </a:endParaRPr>
          </a:p>
        </p:txBody>
      </p:sp>
    </p:spTree>
    <p:extLst>
      <p:ext uri="{BB962C8B-B14F-4D97-AF65-F5344CB8AC3E}">
        <p14:creationId xmlns:p14="http://schemas.microsoft.com/office/powerpoint/2010/main" val="32690664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796" name="표 33795"/>
          <p:cNvGraphicFramePr/>
          <p:nvPr>
            <p:extLst>
              <p:ext uri="{D42A27DB-BD31-4B8C-83A1-F6EECF244321}">
                <p14:modId xmlns:p14="http://schemas.microsoft.com/office/powerpoint/2010/main" val="2544187636"/>
              </p:ext>
            </p:extLst>
          </p:nvPr>
        </p:nvGraphicFramePr>
        <p:xfrm>
          <a:off x="379335" y="0"/>
          <a:ext cx="9140907" cy="6861759"/>
        </p:xfrm>
        <a:graphic>
          <a:graphicData uri="http://schemas.openxmlformats.org/drawingml/2006/table">
            <a:tbl>
              <a:tblPr firstRow="1" bandRow="1"/>
              <a:tblGrid>
                <a:gridCol w="8745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853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90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491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508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4762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42871">
                <a:tc gridSpan="6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Project : OO 웹 애플리케이션</a:t>
                      </a:r>
                      <a:endParaRPr kumimoji="1" lang="ko-KR" altLang="en-US" sz="900" b="1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4458"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Page Subject</a:t>
                      </a:r>
                      <a:endParaRPr kumimoji="1" lang="en-US" altLang="ko-KR" sz="900" b="0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공지사항 – 고객민원 민원안내 구조도</a:t>
                      </a:r>
                    </a:p>
                  </a:txBody>
                  <a:tcPr marL="54000" marR="54000" marT="53996" marB="53996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ID</a:t>
                      </a:r>
                      <a:endParaRPr kumimoji="1" lang="en-US" altLang="ko-KR" sz="900" b="0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28800" marT="53996" marB="53996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Page</a:t>
                      </a:r>
                      <a:endParaRPr kumimoji="1" lang="en-US" altLang="ko-KR" sz="900" b="0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28800" marT="53996" marB="53996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12</a:t>
                      </a:r>
                      <a:endParaRPr kumimoji="1" lang="en-US" altLang="ko-KR" sz="900" b="0" i="0" u="none" dirty="0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2871">
                <a:tc gridSpan="2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Page elements</a:t>
                      </a:r>
                      <a:endParaRPr kumimoji="1" lang="en-US" altLang="ko-KR" sz="900" b="0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>
                      <a:noFill/>
                    </a:lnB>
                    <a:solidFill>
                      <a:srgbClr val="DFDFDF">
                        <a:alpha val="10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참고: 공지사항 &gt; 고객민원</a:t>
                      </a:r>
                      <a:endParaRPr kumimoji="1" lang="ko-KR" altLang="en-US" sz="900" b="0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4458">
                <a:tc rowSpan="6" gridSpan="2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rowSpan="6"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페이지설명 </a:t>
                      </a:r>
                      <a:endParaRPr kumimoji="1" lang="ko-KR" altLang="en-US" sz="900" b="1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30058">
                <a:tc gridSpan="2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C: 공지사항 카테고리에서 고객민원에 해당하는 페이지이다.</a:t>
                      </a:r>
                    </a:p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ko-KR" sz="900" b="0" i="0" u="none" baseline="0">
                        <a:solidFill>
                          <a:srgbClr val="333333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D: 회원인 경우에만 민원 신청이 가능하며, 필수 내용을 모두 입력한 뒤 신청 버튼을 누르면 나의 민원 목록에 추가된다.</a:t>
                      </a:r>
                      <a:endParaRPr kumimoji="1" lang="en-US" altLang="ko-KR" sz="900" b="0" i="0" u="none">
                        <a:solidFill>
                          <a:srgbClr val="333333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4458">
                <a:tc gridSpan="2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디자이너</a:t>
                      </a:r>
                      <a:endParaRPr kumimoji="1" lang="ko-KR" altLang="en-US" sz="900" b="1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30104">
                <a:tc gridSpan="2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2871">
                <a:tc gridSpan="2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개발자</a:t>
                      </a:r>
                      <a:endParaRPr kumimoji="1" lang="ko-KR" altLang="en-US" sz="900" b="1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01517">
                <a:tc gridSpan="2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u="none" baseline="0" dirty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33868" name="그림 33867"/>
          <p:cNvPicPr>
            <a:picLocks noChangeAspect="1"/>
          </p:cNvPicPr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379335" y="738075"/>
            <a:ext cx="7250361" cy="6098064"/>
          </a:xfrm>
          <a:prstGeom prst="rect">
            <a:avLst/>
          </a:prstGeom>
          <a:noFill/>
          <a:ln>
            <a:noFill/>
          </a:ln>
        </p:spPr>
      </p:pic>
      <p:sp>
        <p:nvSpPr>
          <p:cNvPr id="33869" name="TextBox 33868"/>
          <p:cNvSpPr txBox="1"/>
          <p:nvPr/>
        </p:nvSpPr>
        <p:spPr>
          <a:xfrm>
            <a:off x="372972" y="736456"/>
            <a:ext cx="7261524" cy="1104684"/>
          </a:xfrm>
          <a:prstGeom prst="rect">
            <a:avLst/>
          </a:prstGeom>
          <a:noFill/>
          <a:ln w="25508" cap="rnd" cmpd="sng" algn="ctr">
            <a:solidFill>
              <a:srgbClr val="800000">
                <a:alpha val="100000"/>
              </a:srgbClr>
            </a:solidFill>
            <a:prstDash val="sysDot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u="none" baseline="0">
              <a:solidFill>
                <a:schemeClr val="tx1"/>
              </a:solidFill>
              <a:latin typeface="굴림"/>
              <a:ea typeface="굴림"/>
            </a:endParaRPr>
          </a:p>
        </p:txBody>
      </p:sp>
      <p:sp>
        <p:nvSpPr>
          <p:cNvPr id="33870" name="TextBox 33869"/>
          <p:cNvSpPr txBox="1"/>
          <p:nvPr/>
        </p:nvSpPr>
        <p:spPr>
          <a:xfrm>
            <a:off x="376154" y="758671"/>
            <a:ext cx="315871" cy="320615"/>
          </a:xfrm>
          <a:prstGeom prst="rect">
            <a:avLst/>
          </a:prstGeom>
          <a:solidFill>
            <a:srgbClr val="FF0000">
              <a:alpha val="100000"/>
            </a:srgbClr>
          </a:solidFill>
          <a:ln w="25452" cap="flat" cmpd="sng" algn="ctr">
            <a:solidFill>
              <a:srgbClr val="C00000">
                <a:alpha val="100000"/>
              </a:srgbClr>
            </a:solidFill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1028836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800" b="1" i="0" u="none" baseline="0">
                <a:solidFill>
                  <a:srgbClr val="FFFFFF">
                    <a:alpha val="100000"/>
                  </a:srgbClr>
                </a:solidFill>
                <a:latin typeface="굴림"/>
                <a:ea typeface="굴림"/>
              </a:rPr>
              <a:t>A</a:t>
            </a:r>
            <a:endParaRPr kumimoji="1" lang="en-US" altLang="ko-KR" sz="1800" b="1" i="0" u="none">
              <a:solidFill>
                <a:srgbClr val="FFFFFF">
                  <a:alpha val="100000"/>
                </a:srgbClr>
              </a:solidFill>
              <a:latin typeface="굴림"/>
              <a:ea typeface="굴림"/>
            </a:endParaRPr>
          </a:p>
        </p:txBody>
      </p:sp>
      <p:sp>
        <p:nvSpPr>
          <p:cNvPr id="33871" name="TextBox 33870"/>
          <p:cNvSpPr txBox="1"/>
          <p:nvPr/>
        </p:nvSpPr>
        <p:spPr>
          <a:xfrm>
            <a:off x="382517" y="6161528"/>
            <a:ext cx="7258287" cy="696825"/>
          </a:xfrm>
          <a:prstGeom prst="rect">
            <a:avLst/>
          </a:prstGeom>
          <a:noFill/>
          <a:ln w="25508" cap="rnd" cmpd="sng" algn="ctr">
            <a:solidFill>
              <a:srgbClr val="800000">
                <a:alpha val="100000"/>
              </a:srgbClr>
            </a:solidFill>
            <a:prstDash val="sysDot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u="none" baseline="0">
              <a:solidFill>
                <a:schemeClr val="tx1"/>
              </a:solidFill>
              <a:latin typeface="굴림"/>
              <a:ea typeface="굴림"/>
            </a:endParaRPr>
          </a:p>
        </p:txBody>
      </p:sp>
      <p:sp>
        <p:nvSpPr>
          <p:cNvPr id="33872" name="TextBox 33871"/>
          <p:cNvSpPr txBox="1"/>
          <p:nvPr/>
        </p:nvSpPr>
        <p:spPr>
          <a:xfrm>
            <a:off x="384080" y="6139313"/>
            <a:ext cx="315871" cy="238117"/>
          </a:xfrm>
          <a:prstGeom prst="rect">
            <a:avLst/>
          </a:prstGeom>
          <a:solidFill>
            <a:srgbClr val="FF0000">
              <a:alpha val="100000"/>
            </a:srgbClr>
          </a:solidFill>
          <a:ln w="25452" cap="flat" cmpd="sng" algn="ctr">
            <a:solidFill>
              <a:srgbClr val="C00000">
                <a:alpha val="100000"/>
              </a:srgbClr>
            </a:solidFill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1028836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800" b="1" i="0" u="none" baseline="0">
                <a:solidFill>
                  <a:srgbClr val="FFFFFF">
                    <a:alpha val="100000"/>
                  </a:srgbClr>
                </a:solidFill>
                <a:latin typeface="굴림"/>
                <a:ea typeface="굴림"/>
              </a:rPr>
              <a:t>B</a:t>
            </a:r>
            <a:endParaRPr kumimoji="1" lang="en-US" altLang="ko-KR" sz="1800" b="1" i="0" u="none">
              <a:solidFill>
                <a:srgbClr val="FFFFFF">
                  <a:alpha val="100000"/>
                </a:srgbClr>
              </a:solidFill>
              <a:latin typeface="굴림"/>
              <a:ea typeface="굴림"/>
            </a:endParaRPr>
          </a:p>
        </p:txBody>
      </p:sp>
      <p:sp>
        <p:nvSpPr>
          <p:cNvPr id="33876" name="TextBox 33875"/>
          <p:cNvSpPr txBox="1"/>
          <p:nvPr/>
        </p:nvSpPr>
        <p:spPr>
          <a:xfrm>
            <a:off x="401551" y="1841141"/>
            <a:ext cx="7237690" cy="4320388"/>
          </a:xfrm>
          <a:prstGeom prst="rect">
            <a:avLst/>
          </a:prstGeom>
          <a:noFill/>
          <a:ln w="25508" cap="rnd" cmpd="sng" algn="ctr">
            <a:solidFill>
              <a:srgbClr val="800000">
                <a:alpha val="100000"/>
              </a:srgbClr>
            </a:solidFill>
            <a:prstDash val="sysDot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u="none" baseline="0">
              <a:solidFill>
                <a:schemeClr val="tx1"/>
              </a:solidFill>
              <a:latin typeface="굴림"/>
              <a:ea typeface="굴림"/>
            </a:endParaRPr>
          </a:p>
        </p:txBody>
      </p:sp>
      <p:sp>
        <p:nvSpPr>
          <p:cNvPr id="33877" name="TextBox 33876"/>
          <p:cNvSpPr txBox="1"/>
          <p:nvPr/>
        </p:nvSpPr>
        <p:spPr>
          <a:xfrm>
            <a:off x="412658" y="2128433"/>
            <a:ext cx="312689" cy="288911"/>
          </a:xfrm>
          <a:prstGeom prst="rect">
            <a:avLst/>
          </a:prstGeom>
          <a:solidFill>
            <a:srgbClr val="FF0000">
              <a:alpha val="100000"/>
            </a:srgbClr>
          </a:solidFill>
          <a:ln w="25452" cap="flat" cmpd="sng" algn="ctr">
            <a:solidFill>
              <a:srgbClr val="C00000">
                <a:alpha val="100000"/>
              </a:srgbClr>
            </a:solidFill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1028836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800" b="1" i="0" u="none" baseline="0">
                <a:solidFill>
                  <a:srgbClr val="FFFFFF">
                    <a:alpha val="100000"/>
                  </a:srgbClr>
                </a:solidFill>
                <a:latin typeface="굴림"/>
                <a:ea typeface="굴림"/>
              </a:rPr>
              <a:t>D</a:t>
            </a:r>
            <a:endParaRPr kumimoji="1" lang="en-US" altLang="ko-KR" sz="1800" b="1" i="0" u="none">
              <a:solidFill>
                <a:srgbClr val="FFFFFF">
                  <a:alpha val="100000"/>
                </a:srgbClr>
              </a:solidFill>
              <a:latin typeface="굴림"/>
              <a:ea typeface="굴림"/>
            </a:endParaRPr>
          </a:p>
        </p:txBody>
      </p:sp>
      <p:sp>
        <p:nvSpPr>
          <p:cNvPr id="33878" name="TextBox 33877"/>
          <p:cNvSpPr txBox="1"/>
          <p:nvPr/>
        </p:nvSpPr>
        <p:spPr>
          <a:xfrm>
            <a:off x="350757" y="1841141"/>
            <a:ext cx="7261524" cy="287292"/>
          </a:xfrm>
          <a:prstGeom prst="rect">
            <a:avLst/>
          </a:prstGeom>
          <a:noFill/>
          <a:ln w="25508" cap="rnd" cmpd="sng" algn="ctr">
            <a:solidFill>
              <a:srgbClr val="800000">
                <a:alpha val="100000"/>
              </a:srgbClr>
            </a:solidFill>
            <a:prstDash val="sysDot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u="none" baseline="0">
              <a:solidFill>
                <a:schemeClr val="tx1"/>
              </a:solidFill>
              <a:latin typeface="굴림"/>
              <a:ea typeface="굴림"/>
            </a:endParaRPr>
          </a:p>
        </p:txBody>
      </p:sp>
      <p:sp>
        <p:nvSpPr>
          <p:cNvPr id="33879" name="TextBox 33878"/>
          <p:cNvSpPr txBox="1"/>
          <p:nvPr/>
        </p:nvSpPr>
        <p:spPr>
          <a:xfrm>
            <a:off x="384080" y="1841141"/>
            <a:ext cx="315871" cy="287292"/>
          </a:xfrm>
          <a:prstGeom prst="rect">
            <a:avLst/>
          </a:prstGeom>
          <a:solidFill>
            <a:srgbClr val="FF0000">
              <a:alpha val="100000"/>
            </a:srgbClr>
          </a:solidFill>
          <a:ln w="25452" cap="flat" cmpd="sng" algn="ctr">
            <a:solidFill>
              <a:srgbClr val="C00000">
                <a:alpha val="100000"/>
              </a:srgbClr>
            </a:solidFill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1028836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800" b="1" i="0" u="none" baseline="0">
                <a:solidFill>
                  <a:srgbClr val="FFFFFF">
                    <a:alpha val="100000"/>
                  </a:srgbClr>
                </a:solidFill>
                <a:latin typeface="굴림"/>
                <a:ea typeface="굴림"/>
              </a:rPr>
              <a:t>C</a:t>
            </a:r>
            <a:endParaRPr kumimoji="1" lang="en-US" altLang="ko-KR" sz="1800" b="1" i="0" u="none">
              <a:solidFill>
                <a:srgbClr val="FFFFFF">
                  <a:alpha val="100000"/>
                </a:srgbClr>
              </a:solidFill>
              <a:latin typeface="굴림"/>
              <a:ea typeface="굴림"/>
            </a:endParaRPr>
          </a:p>
        </p:txBody>
      </p:sp>
    </p:spTree>
    <p:extLst>
      <p:ext uri="{BB962C8B-B14F-4D97-AF65-F5344CB8AC3E}">
        <p14:creationId xmlns:p14="http://schemas.microsoft.com/office/powerpoint/2010/main" val="36225721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820" name="표 34819"/>
          <p:cNvGraphicFramePr/>
          <p:nvPr>
            <p:extLst>
              <p:ext uri="{D42A27DB-BD31-4B8C-83A1-F6EECF244321}">
                <p14:modId xmlns:p14="http://schemas.microsoft.com/office/powerpoint/2010/main" val="1975916111"/>
              </p:ext>
            </p:extLst>
          </p:nvPr>
        </p:nvGraphicFramePr>
        <p:xfrm>
          <a:off x="379335" y="0"/>
          <a:ext cx="9140907" cy="6890927"/>
        </p:xfrm>
        <a:graphic>
          <a:graphicData uri="http://schemas.openxmlformats.org/drawingml/2006/table">
            <a:tbl>
              <a:tblPr firstRow="1" bandRow="1"/>
              <a:tblGrid>
                <a:gridCol w="8745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853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90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491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508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4762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42871">
                <a:tc gridSpan="6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Project : OO 웹 애플리케이션</a:t>
                      </a:r>
                      <a:endParaRPr kumimoji="1" lang="ko-KR" altLang="en-US" sz="900" b="1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4458"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Page Subject</a:t>
                      </a:r>
                      <a:endParaRPr kumimoji="1" lang="en-US" altLang="ko-KR" sz="900" b="0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공지사항 – 고객민원 나의 민원 목록 구조도</a:t>
                      </a:r>
                    </a:p>
                  </a:txBody>
                  <a:tcPr marL="54000" marR="54000" marT="53996" marB="53996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ID</a:t>
                      </a:r>
                      <a:endParaRPr kumimoji="1" lang="en-US" altLang="ko-KR" sz="900" b="0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28800" marT="53996" marB="53996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Page</a:t>
                      </a:r>
                      <a:endParaRPr kumimoji="1" lang="en-US" altLang="ko-KR" sz="900" b="0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28800" marT="53996" marB="53996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13</a:t>
                      </a:r>
                      <a:endParaRPr kumimoji="1" lang="en-US" altLang="ko-KR" sz="900" b="0" i="0" u="none" dirty="0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2871">
                <a:tc gridSpan="2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Page elements</a:t>
                      </a:r>
                      <a:endParaRPr kumimoji="1" lang="en-US" altLang="ko-KR" sz="900" b="0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>
                      <a:noFill/>
                    </a:lnB>
                    <a:solidFill>
                      <a:srgbClr val="DFDFDF">
                        <a:alpha val="10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4458">
                <a:tc rowSpan="6" gridSpan="2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rowSpan="6"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페이지설명 </a:t>
                      </a:r>
                      <a:endParaRPr kumimoji="1" lang="ko-KR" altLang="en-US" sz="900" b="1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30058">
                <a:tc gridSpan="2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D: 로그인한 사용자의 민원 목록을 불러오는 페이지이다. 관리자의 답변 유무를 확인할 수 있으며, 해당 민원 클릭 시 자세히 보기 페이지로 이동한다. </a:t>
                      </a:r>
                      <a:endParaRPr kumimoji="1" lang="ko-KR" altLang="en-US" sz="900" b="0" i="0" u="none">
                        <a:solidFill>
                          <a:srgbClr val="333333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4458">
                <a:tc gridSpan="2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디자이너</a:t>
                      </a:r>
                      <a:endParaRPr kumimoji="1" lang="ko-KR" altLang="en-US" sz="900" b="1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30104">
                <a:tc gridSpan="2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2871">
                <a:tc gridSpan="2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개발자</a:t>
                      </a:r>
                      <a:endParaRPr kumimoji="1" lang="ko-KR" altLang="en-US" sz="900" b="1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01517">
                <a:tc gridSpan="2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u="none" baseline="0" dirty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34892" name="그림 34891"/>
          <p:cNvPicPr>
            <a:picLocks noChangeAspect="1"/>
          </p:cNvPicPr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352376" y="749182"/>
            <a:ext cx="7259906" cy="6101190"/>
          </a:xfrm>
          <a:prstGeom prst="rect">
            <a:avLst/>
          </a:prstGeom>
          <a:noFill/>
          <a:ln>
            <a:noFill/>
          </a:ln>
        </p:spPr>
      </p:pic>
      <p:sp>
        <p:nvSpPr>
          <p:cNvPr id="34893" name="TextBox 34892"/>
          <p:cNvSpPr txBox="1"/>
          <p:nvPr/>
        </p:nvSpPr>
        <p:spPr>
          <a:xfrm>
            <a:off x="372972" y="736456"/>
            <a:ext cx="7261524" cy="1320586"/>
          </a:xfrm>
          <a:prstGeom prst="rect">
            <a:avLst/>
          </a:prstGeom>
          <a:noFill/>
          <a:ln w="25508" cap="rnd" cmpd="sng" algn="ctr">
            <a:solidFill>
              <a:srgbClr val="800000">
                <a:alpha val="100000"/>
              </a:srgbClr>
            </a:solidFill>
            <a:prstDash val="sysDot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u="none" baseline="0">
              <a:solidFill>
                <a:schemeClr val="tx1"/>
              </a:solidFill>
              <a:latin typeface="굴림"/>
              <a:ea typeface="굴림"/>
            </a:endParaRPr>
          </a:p>
        </p:txBody>
      </p:sp>
      <p:sp>
        <p:nvSpPr>
          <p:cNvPr id="34894" name="TextBox 34893"/>
          <p:cNvSpPr txBox="1"/>
          <p:nvPr/>
        </p:nvSpPr>
        <p:spPr>
          <a:xfrm>
            <a:off x="376154" y="758671"/>
            <a:ext cx="315871" cy="361920"/>
          </a:xfrm>
          <a:prstGeom prst="rect">
            <a:avLst/>
          </a:prstGeom>
          <a:solidFill>
            <a:srgbClr val="FF0000">
              <a:alpha val="100000"/>
            </a:srgbClr>
          </a:solidFill>
          <a:ln w="25452" cap="flat" cmpd="sng" algn="ctr">
            <a:solidFill>
              <a:srgbClr val="C00000">
                <a:alpha val="100000"/>
              </a:srgbClr>
            </a:solidFill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1028836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800" b="1" i="0" u="none" baseline="0">
                <a:solidFill>
                  <a:srgbClr val="FFFFFF">
                    <a:alpha val="100000"/>
                  </a:srgbClr>
                </a:solidFill>
                <a:latin typeface="굴림"/>
                <a:ea typeface="굴림"/>
              </a:rPr>
              <a:t>A</a:t>
            </a:r>
            <a:endParaRPr kumimoji="1" lang="en-US" altLang="ko-KR" sz="1800" b="1" i="0" u="none">
              <a:solidFill>
                <a:srgbClr val="FFFFFF">
                  <a:alpha val="100000"/>
                </a:srgbClr>
              </a:solidFill>
              <a:latin typeface="굴림"/>
              <a:ea typeface="굴림"/>
            </a:endParaRPr>
          </a:p>
        </p:txBody>
      </p:sp>
      <p:sp>
        <p:nvSpPr>
          <p:cNvPr id="34895" name="TextBox 34894"/>
          <p:cNvSpPr txBox="1"/>
          <p:nvPr/>
        </p:nvSpPr>
        <p:spPr>
          <a:xfrm>
            <a:off x="382517" y="6017129"/>
            <a:ext cx="7258287" cy="841225"/>
          </a:xfrm>
          <a:prstGeom prst="rect">
            <a:avLst/>
          </a:prstGeom>
          <a:noFill/>
          <a:ln w="25508" cap="rnd" cmpd="sng" algn="ctr">
            <a:solidFill>
              <a:srgbClr val="800000">
                <a:alpha val="100000"/>
              </a:srgbClr>
            </a:solidFill>
            <a:prstDash val="sysDot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u="none" baseline="0">
              <a:solidFill>
                <a:schemeClr val="tx1"/>
              </a:solidFill>
              <a:latin typeface="굴림"/>
              <a:ea typeface="굴림"/>
            </a:endParaRPr>
          </a:p>
        </p:txBody>
      </p:sp>
      <p:sp>
        <p:nvSpPr>
          <p:cNvPr id="34896" name="TextBox 34895"/>
          <p:cNvSpPr txBox="1"/>
          <p:nvPr/>
        </p:nvSpPr>
        <p:spPr>
          <a:xfrm>
            <a:off x="384080" y="6017129"/>
            <a:ext cx="315871" cy="238061"/>
          </a:xfrm>
          <a:prstGeom prst="rect">
            <a:avLst/>
          </a:prstGeom>
          <a:solidFill>
            <a:srgbClr val="FF0000">
              <a:alpha val="100000"/>
            </a:srgbClr>
          </a:solidFill>
          <a:ln w="25452" cap="flat" cmpd="sng" algn="ctr">
            <a:solidFill>
              <a:srgbClr val="C00000">
                <a:alpha val="100000"/>
              </a:srgbClr>
            </a:solidFill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1028836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800" b="1" i="0" u="none" baseline="0">
                <a:solidFill>
                  <a:srgbClr val="FFFFFF">
                    <a:alpha val="100000"/>
                  </a:srgbClr>
                </a:solidFill>
                <a:latin typeface="굴림"/>
                <a:ea typeface="굴림"/>
              </a:rPr>
              <a:t>B</a:t>
            </a:r>
            <a:endParaRPr kumimoji="1" lang="en-US" altLang="ko-KR" sz="1800" b="1" i="0" u="none">
              <a:solidFill>
                <a:srgbClr val="FFFFFF">
                  <a:alpha val="100000"/>
                </a:srgbClr>
              </a:solidFill>
              <a:latin typeface="굴림"/>
              <a:ea typeface="굴림"/>
            </a:endParaRPr>
          </a:p>
        </p:txBody>
      </p:sp>
      <p:sp>
        <p:nvSpPr>
          <p:cNvPr id="34900" name="TextBox 34899"/>
          <p:cNvSpPr txBox="1"/>
          <p:nvPr/>
        </p:nvSpPr>
        <p:spPr>
          <a:xfrm>
            <a:off x="374591" y="2057043"/>
            <a:ext cx="7237690" cy="3960085"/>
          </a:xfrm>
          <a:prstGeom prst="rect">
            <a:avLst/>
          </a:prstGeom>
          <a:noFill/>
          <a:ln w="25508" cap="rnd" cmpd="sng" algn="ctr">
            <a:solidFill>
              <a:srgbClr val="800000">
                <a:alpha val="100000"/>
              </a:srgbClr>
            </a:solidFill>
            <a:prstDash val="sysDot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u="none" baseline="0">
              <a:solidFill>
                <a:schemeClr val="tx1"/>
              </a:solidFill>
              <a:latin typeface="굴림"/>
              <a:ea typeface="굴림"/>
            </a:endParaRPr>
          </a:p>
        </p:txBody>
      </p:sp>
      <p:sp>
        <p:nvSpPr>
          <p:cNvPr id="34901" name="TextBox 34900"/>
          <p:cNvSpPr txBox="1"/>
          <p:nvPr/>
        </p:nvSpPr>
        <p:spPr>
          <a:xfrm>
            <a:off x="385699" y="2344336"/>
            <a:ext cx="314252" cy="279310"/>
          </a:xfrm>
          <a:prstGeom prst="rect">
            <a:avLst/>
          </a:prstGeom>
          <a:solidFill>
            <a:srgbClr val="FF0000">
              <a:alpha val="100000"/>
            </a:srgbClr>
          </a:solidFill>
          <a:ln w="25452" cap="flat" cmpd="sng" algn="ctr">
            <a:solidFill>
              <a:srgbClr val="C00000">
                <a:alpha val="100000"/>
              </a:srgbClr>
            </a:solidFill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1028836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800" b="1" i="0" u="none" baseline="0">
                <a:solidFill>
                  <a:srgbClr val="FFFFFF">
                    <a:alpha val="100000"/>
                  </a:srgbClr>
                </a:solidFill>
                <a:latin typeface="굴림"/>
                <a:ea typeface="굴림"/>
              </a:rPr>
              <a:t>D</a:t>
            </a:r>
            <a:endParaRPr kumimoji="1" lang="en-US" altLang="ko-KR" sz="1800" b="1" i="0" u="none">
              <a:solidFill>
                <a:srgbClr val="FFFFFF">
                  <a:alpha val="100000"/>
                </a:srgbClr>
              </a:solidFill>
              <a:latin typeface="굴림"/>
              <a:ea typeface="굴림"/>
            </a:endParaRPr>
          </a:p>
        </p:txBody>
      </p:sp>
      <p:sp>
        <p:nvSpPr>
          <p:cNvPr id="34902" name="TextBox 34901"/>
          <p:cNvSpPr txBox="1"/>
          <p:nvPr/>
        </p:nvSpPr>
        <p:spPr>
          <a:xfrm>
            <a:off x="350757" y="2057043"/>
            <a:ext cx="7261524" cy="287292"/>
          </a:xfrm>
          <a:prstGeom prst="rect">
            <a:avLst/>
          </a:prstGeom>
          <a:noFill/>
          <a:ln w="25508" cap="rnd" cmpd="sng" algn="ctr">
            <a:solidFill>
              <a:srgbClr val="800000">
                <a:alpha val="100000"/>
              </a:srgbClr>
            </a:solidFill>
            <a:prstDash val="sysDot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u="none" baseline="0">
              <a:solidFill>
                <a:schemeClr val="tx1"/>
              </a:solidFill>
              <a:latin typeface="굴림"/>
              <a:ea typeface="굴림"/>
            </a:endParaRPr>
          </a:p>
        </p:txBody>
      </p:sp>
      <p:sp>
        <p:nvSpPr>
          <p:cNvPr id="34903" name="TextBox 34902"/>
          <p:cNvSpPr txBox="1"/>
          <p:nvPr/>
        </p:nvSpPr>
        <p:spPr>
          <a:xfrm>
            <a:off x="384080" y="2057043"/>
            <a:ext cx="315871" cy="277748"/>
          </a:xfrm>
          <a:prstGeom prst="rect">
            <a:avLst/>
          </a:prstGeom>
          <a:solidFill>
            <a:srgbClr val="FF0000">
              <a:alpha val="100000"/>
            </a:srgbClr>
          </a:solidFill>
          <a:ln w="25452" cap="flat" cmpd="sng" algn="ctr">
            <a:solidFill>
              <a:srgbClr val="C00000">
                <a:alpha val="100000"/>
              </a:srgbClr>
            </a:solidFill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1028836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800" b="1" i="0" u="none" baseline="0">
                <a:solidFill>
                  <a:srgbClr val="FFFFFF">
                    <a:alpha val="100000"/>
                  </a:srgbClr>
                </a:solidFill>
                <a:latin typeface="굴림"/>
                <a:ea typeface="굴림"/>
              </a:rPr>
              <a:t>C</a:t>
            </a:r>
            <a:endParaRPr kumimoji="1" lang="en-US" altLang="ko-KR" sz="1800" b="1" i="0" u="none">
              <a:solidFill>
                <a:srgbClr val="FFFFFF">
                  <a:alpha val="100000"/>
                </a:srgbClr>
              </a:solidFill>
              <a:latin typeface="굴림"/>
              <a:ea typeface="굴림"/>
            </a:endParaRPr>
          </a:p>
        </p:txBody>
      </p:sp>
    </p:spTree>
    <p:extLst>
      <p:ext uri="{BB962C8B-B14F-4D97-AF65-F5344CB8AC3E}">
        <p14:creationId xmlns:p14="http://schemas.microsoft.com/office/powerpoint/2010/main" val="25483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5844" name="표 35843"/>
          <p:cNvGraphicFramePr/>
          <p:nvPr>
            <p:extLst>
              <p:ext uri="{D42A27DB-BD31-4B8C-83A1-F6EECF244321}">
                <p14:modId xmlns:p14="http://schemas.microsoft.com/office/powerpoint/2010/main" val="2096856601"/>
              </p:ext>
            </p:extLst>
          </p:nvPr>
        </p:nvGraphicFramePr>
        <p:xfrm>
          <a:off x="379335" y="0"/>
          <a:ext cx="9140907" cy="6890927"/>
        </p:xfrm>
        <a:graphic>
          <a:graphicData uri="http://schemas.openxmlformats.org/drawingml/2006/table">
            <a:tbl>
              <a:tblPr firstRow="1" bandRow="1"/>
              <a:tblGrid>
                <a:gridCol w="8745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853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90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491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508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4762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42871">
                <a:tc gridSpan="6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Project : OO 웹 애플리케이션</a:t>
                      </a:r>
                      <a:endParaRPr kumimoji="1" lang="ko-KR" altLang="en-US" sz="900" b="1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4458"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Page Subject</a:t>
                      </a:r>
                      <a:endParaRPr kumimoji="1" lang="en-US" altLang="ko-KR" sz="900" b="0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공지사항 – 고객민원 나의 민원 자세히 보기 구조도</a:t>
                      </a:r>
                    </a:p>
                  </a:txBody>
                  <a:tcPr marL="54000" marR="54000" marT="53996" marB="53996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ID</a:t>
                      </a:r>
                      <a:endParaRPr kumimoji="1" lang="en-US" altLang="ko-KR" sz="900" b="0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28800" marT="53996" marB="53996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Page</a:t>
                      </a:r>
                      <a:endParaRPr kumimoji="1" lang="en-US" altLang="ko-KR" sz="900" b="0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28800" marT="53996" marB="53996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14</a:t>
                      </a:r>
                      <a:endParaRPr kumimoji="1" lang="en-US" altLang="ko-KR" sz="900" b="0" i="0" u="none" dirty="0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2871">
                <a:tc gridSpan="2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Page elements</a:t>
                      </a:r>
                      <a:endParaRPr kumimoji="1" lang="en-US" altLang="ko-KR" sz="900" b="0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>
                      <a:noFill/>
                    </a:lnB>
                    <a:solidFill>
                      <a:srgbClr val="DFDFDF">
                        <a:alpha val="10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4458">
                <a:tc rowSpan="6" gridSpan="2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rowSpan="6"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페이지설명 </a:t>
                      </a:r>
                      <a:endParaRPr kumimoji="1" lang="ko-KR" altLang="en-US" sz="900" b="1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30058">
                <a:tc gridSpan="2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D: 민원 자세히 보기 페이지이다. 사용자의 민원 내용과 관리자의 답변을 확인할 수 있다. </a:t>
                      </a:r>
                    </a:p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ko-KR" sz="900" b="0" i="0" u="none" baseline="0">
                        <a:solidFill>
                          <a:srgbClr val="333333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E: 관리자인 경우 해당 민원에 답변을 등록할 수 있다.</a:t>
                      </a:r>
                    </a:p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ko-KR" sz="900" b="0" i="0" u="none" baseline="0">
                        <a:solidFill>
                          <a:srgbClr val="333333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F: 한번 신청한 민원은 수정할 수 없으나 철회는 가능하다.</a:t>
                      </a:r>
                      <a:endParaRPr kumimoji="1" lang="en-US" altLang="ko-KR" sz="900" b="0" i="0" u="none">
                        <a:solidFill>
                          <a:srgbClr val="333333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4458">
                <a:tc gridSpan="2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디자이너</a:t>
                      </a:r>
                      <a:endParaRPr kumimoji="1" lang="ko-KR" altLang="en-US" sz="900" b="1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30104">
                <a:tc gridSpan="2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2871">
                <a:tc gridSpan="2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개발자</a:t>
                      </a:r>
                      <a:endParaRPr kumimoji="1" lang="ko-KR" altLang="en-US" sz="900" b="1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01517">
                <a:tc gridSpan="2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u="none" baseline="0" dirty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35916" name="그림 35915"/>
          <p:cNvPicPr>
            <a:picLocks noChangeAspect="1"/>
          </p:cNvPicPr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412658" y="760290"/>
            <a:ext cx="7199623" cy="6090082"/>
          </a:xfrm>
          <a:prstGeom prst="rect">
            <a:avLst/>
          </a:prstGeom>
          <a:noFill/>
          <a:ln>
            <a:noFill/>
          </a:ln>
        </p:spPr>
      </p:pic>
      <p:sp>
        <p:nvSpPr>
          <p:cNvPr id="35917" name="TextBox 35916"/>
          <p:cNvSpPr txBox="1"/>
          <p:nvPr/>
        </p:nvSpPr>
        <p:spPr>
          <a:xfrm>
            <a:off x="372972" y="736456"/>
            <a:ext cx="7261524" cy="1320586"/>
          </a:xfrm>
          <a:prstGeom prst="rect">
            <a:avLst/>
          </a:prstGeom>
          <a:noFill/>
          <a:ln w="25508" cap="rnd" cmpd="sng" algn="ctr">
            <a:solidFill>
              <a:srgbClr val="800000">
                <a:alpha val="100000"/>
              </a:srgbClr>
            </a:solidFill>
            <a:prstDash val="sysDot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u="none" baseline="0">
              <a:solidFill>
                <a:schemeClr val="tx1"/>
              </a:solidFill>
              <a:latin typeface="굴림"/>
              <a:ea typeface="굴림"/>
            </a:endParaRPr>
          </a:p>
        </p:txBody>
      </p:sp>
      <p:sp>
        <p:nvSpPr>
          <p:cNvPr id="35918" name="TextBox 35917"/>
          <p:cNvSpPr txBox="1"/>
          <p:nvPr/>
        </p:nvSpPr>
        <p:spPr>
          <a:xfrm>
            <a:off x="376154" y="758671"/>
            <a:ext cx="315871" cy="382517"/>
          </a:xfrm>
          <a:prstGeom prst="rect">
            <a:avLst/>
          </a:prstGeom>
          <a:solidFill>
            <a:srgbClr val="FF0000">
              <a:alpha val="100000"/>
            </a:srgbClr>
          </a:solidFill>
          <a:ln w="25452" cap="flat" cmpd="sng" algn="ctr">
            <a:solidFill>
              <a:srgbClr val="C00000">
                <a:alpha val="100000"/>
              </a:srgbClr>
            </a:solidFill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1028836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800" b="1" i="0" u="none" baseline="0">
                <a:solidFill>
                  <a:srgbClr val="FFFFFF">
                    <a:alpha val="100000"/>
                  </a:srgbClr>
                </a:solidFill>
                <a:latin typeface="굴림"/>
                <a:ea typeface="굴림"/>
              </a:rPr>
              <a:t>A</a:t>
            </a:r>
            <a:endParaRPr kumimoji="1" lang="en-US" altLang="ko-KR" sz="1800" b="1" i="0" u="none">
              <a:solidFill>
                <a:srgbClr val="FFFFFF">
                  <a:alpha val="100000"/>
                </a:srgbClr>
              </a:solidFill>
              <a:latin typeface="굴림"/>
              <a:ea typeface="굴림"/>
            </a:endParaRPr>
          </a:p>
        </p:txBody>
      </p:sp>
      <p:sp>
        <p:nvSpPr>
          <p:cNvPr id="35919" name="TextBox 35918"/>
          <p:cNvSpPr txBox="1"/>
          <p:nvPr/>
        </p:nvSpPr>
        <p:spPr>
          <a:xfrm>
            <a:off x="382517" y="6017129"/>
            <a:ext cx="7258287" cy="841225"/>
          </a:xfrm>
          <a:prstGeom prst="rect">
            <a:avLst/>
          </a:prstGeom>
          <a:noFill/>
          <a:ln w="25508" cap="rnd" cmpd="sng" algn="ctr">
            <a:solidFill>
              <a:srgbClr val="800000">
                <a:alpha val="100000"/>
              </a:srgbClr>
            </a:solidFill>
            <a:prstDash val="sysDot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u="none" baseline="0">
              <a:solidFill>
                <a:schemeClr val="tx1"/>
              </a:solidFill>
              <a:latin typeface="굴림"/>
              <a:ea typeface="굴림"/>
            </a:endParaRPr>
          </a:p>
        </p:txBody>
      </p:sp>
      <p:sp>
        <p:nvSpPr>
          <p:cNvPr id="35920" name="TextBox 35919"/>
          <p:cNvSpPr txBox="1"/>
          <p:nvPr/>
        </p:nvSpPr>
        <p:spPr>
          <a:xfrm>
            <a:off x="384080" y="6017129"/>
            <a:ext cx="315871" cy="238061"/>
          </a:xfrm>
          <a:prstGeom prst="rect">
            <a:avLst/>
          </a:prstGeom>
          <a:solidFill>
            <a:srgbClr val="FF0000">
              <a:alpha val="100000"/>
            </a:srgbClr>
          </a:solidFill>
          <a:ln w="25452" cap="flat" cmpd="sng" algn="ctr">
            <a:solidFill>
              <a:srgbClr val="C00000">
                <a:alpha val="100000"/>
              </a:srgbClr>
            </a:solidFill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1028836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800" b="1" i="0" u="none" baseline="0">
                <a:solidFill>
                  <a:srgbClr val="FFFFFF">
                    <a:alpha val="100000"/>
                  </a:srgbClr>
                </a:solidFill>
                <a:latin typeface="굴림"/>
                <a:ea typeface="굴림"/>
              </a:rPr>
              <a:t>B</a:t>
            </a:r>
            <a:endParaRPr kumimoji="1" lang="en-US" altLang="ko-KR" sz="1800" b="1" i="0" u="none">
              <a:solidFill>
                <a:srgbClr val="FFFFFF">
                  <a:alpha val="100000"/>
                </a:srgbClr>
              </a:solidFill>
              <a:latin typeface="굴림"/>
              <a:ea typeface="굴림"/>
            </a:endParaRPr>
          </a:p>
        </p:txBody>
      </p:sp>
      <p:sp>
        <p:nvSpPr>
          <p:cNvPr id="35924" name="TextBox 35923"/>
          <p:cNvSpPr txBox="1"/>
          <p:nvPr/>
        </p:nvSpPr>
        <p:spPr>
          <a:xfrm>
            <a:off x="374591" y="2057043"/>
            <a:ext cx="7237690" cy="3960085"/>
          </a:xfrm>
          <a:prstGeom prst="rect">
            <a:avLst/>
          </a:prstGeom>
          <a:noFill/>
          <a:ln w="25508" cap="rnd" cmpd="sng" algn="ctr">
            <a:solidFill>
              <a:srgbClr val="800000">
                <a:alpha val="100000"/>
              </a:srgbClr>
            </a:solidFill>
            <a:prstDash val="sysDot"/>
            <a:round/>
            <a:headEnd w="med" len="med"/>
            <a:tailEnd w="med" len="med"/>
          </a:ln>
        </p:spPr>
        <p:txBody>
          <a:bodyPr vert="horz" wrap="none" lIns="91440" tIns="45720" rIns="91440" bIns="45720" anchor="ctr">
            <a:noAutofit/>
          </a:bodyPr>
          <a:lstStyle/>
          <a:p>
            <a:pPr marL="0" lvl="0" indent="0" algn="ctr" defTabSz="1028836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800" b="1" i="0" u="none" baseline="0">
                <a:solidFill>
                  <a:srgbClr val="FFFFFF">
                    <a:alpha val="100000"/>
                  </a:srgbClr>
                </a:solidFill>
                <a:latin typeface="굴림"/>
                <a:ea typeface="굴림"/>
              </a:rPr>
              <a:t>C</a:t>
            </a:r>
            <a:endParaRPr kumimoji="1" lang="en-US" altLang="ko-KR" sz="1800" b="1" i="0" u="none">
              <a:solidFill>
                <a:srgbClr val="FFFFFF">
                  <a:alpha val="100000"/>
                </a:srgbClr>
              </a:solidFill>
              <a:latin typeface="굴림"/>
              <a:ea typeface="굴림"/>
            </a:endParaRPr>
          </a:p>
        </p:txBody>
      </p:sp>
      <p:sp>
        <p:nvSpPr>
          <p:cNvPr id="35925" name="TextBox 35924"/>
          <p:cNvSpPr txBox="1"/>
          <p:nvPr/>
        </p:nvSpPr>
        <p:spPr>
          <a:xfrm>
            <a:off x="385699" y="2344336"/>
            <a:ext cx="314252" cy="279310"/>
          </a:xfrm>
          <a:prstGeom prst="rect">
            <a:avLst/>
          </a:prstGeom>
          <a:solidFill>
            <a:srgbClr val="FF0000">
              <a:alpha val="100000"/>
            </a:srgbClr>
          </a:solidFill>
          <a:ln w="25452" cap="flat" cmpd="sng" algn="ctr">
            <a:solidFill>
              <a:srgbClr val="C00000">
                <a:alpha val="100000"/>
              </a:srgbClr>
            </a:solidFill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1028836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800" b="1" i="0" u="none" baseline="0">
                <a:solidFill>
                  <a:srgbClr val="FFFFFF">
                    <a:alpha val="100000"/>
                  </a:srgbClr>
                </a:solidFill>
                <a:latin typeface="굴림"/>
                <a:ea typeface="굴림"/>
              </a:rPr>
              <a:t>D</a:t>
            </a:r>
            <a:endParaRPr kumimoji="1" lang="en-US" altLang="ko-KR" sz="1800" b="1" i="0" u="none">
              <a:solidFill>
                <a:srgbClr val="FFFFFF">
                  <a:alpha val="100000"/>
                </a:srgbClr>
              </a:solidFill>
              <a:latin typeface="굴림"/>
              <a:ea typeface="굴림"/>
            </a:endParaRPr>
          </a:p>
        </p:txBody>
      </p:sp>
      <p:sp>
        <p:nvSpPr>
          <p:cNvPr id="35926" name="TextBox 35925"/>
          <p:cNvSpPr txBox="1"/>
          <p:nvPr/>
        </p:nvSpPr>
        <p:spPr>
          <a:xfrm>
            <a:off x="350757" y="2057043"/>
            <a:ext cx="7261524" cy="287292"/>
          </a:xfrm>
          <a:prstGeom prst="rect">
            <a:avLst/>
          </a:prstGeom>
          <a:noFill/>
          <a:ln w="25508" cap="rnd" cmpd="sng" algn="ctr">
            <a:solidFill>
              <a:srgbClr val="800000">
                <a:alpha val="100000"/>
              </a:srgbClr>
            </a:solidFill>
            <a:prstDash val="sysDot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u="none" baseline="0">
              <a:solidFill>
                <a:schemeClr val="tx1"/>
              </a:solidFill>
              <a:latin typeface="굴림"/>
              <a:ea typeface="굴림"/>
            </a:endParaRPr>
          </a:p>
        </p:txBody>
      </p:sp>
      <p:sp>
        <p:nvSpPr>
          <p:cNvPr id="35927" name="TextBox 35926"/>
          <p:cNvSpPr txBox="1"/>
          <p:nvPr/>
        </p:nvSpPr>
        <p:spPr>
          <a:xfrm>
            <a:off x="384080" y="2057043"/>
            <a:ext cx="315871" cy="277748"/>
          </a:xfrm>
          <a:prstGeom prst="rect">
            <a:avLst/>
          </a:prstGeom>
          <a:solidFill>
            <a:srgbClr val="FF0000">
              <a:alpha val="100000"/>
            </a:srgbClr>
          </a:solidFill>
          <a:ln w="25452" cap="flat" cmpd="sng" algn="ctr">
            <a:solidFill>
              <a:srgbClr val="C00000">
                <a:alpha val="100000"/>
              </a:srgbClr>
            </a:solidFill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1028836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800" b="1" i="0" u="none" baseline="0">
                <a:solidFill>
                  <a:srgbClr val="FFFFFF">
                    <a:alpha val="100000"/>
                  </a:srgbClr>
                </a:solidFill>
                <a:latin typeface="굴림"/>
                <a:ea typeface="굴림"/>
              </a:rPr>
              <a:t>C</a:t>
            </a:r>
            <a:endParaRPr kumimoji="1" lang="en-US" altLang="ko-KR" sz="1800" b="1" i="0" u="none">
              <a:solidFill>
                <a:srgbClr val="FFFFFF">
                  <a:alpha val="100000"/>
                </a:srgbClr>
              </a:solidFill>
              <a:latin typeface="굴림"/>
              <a:ea typeface="굴림"/>
            </a:endParaRPr>
          </a:p>
        </p:txBody>
      </p:sp>
      <p:sp>
        <p:nvSpPr>
          <p:cNvPr id="35928" name="TextBox 35927"/>
          <p:cNvSpPr txBox="1"/>
          <p:nvPr/>
        </p:nvSpPr>
        <p:spPr>
          <a:xfrm>
            <a:off x="4012442" y="4648930"/>
            <a:ext cx="287292" cy="215846"/>
          </a:xfrm>
          <a:prstGeom prst="rect">
            <a:avLst/>
          </a:prstGeom>
          <a:solidFill>
            <a:srgbClr val="FF0000">
              <a:alpha val="100000"/>
            </a:srgbClr>
          </a:solidFill>
          <a:ln w="25452" cap="flat" cmpd="sng" algn="ctr">
            <a:solidFill>
              <a:srgbClr val="C00000">
                <a:alpha val="100000"/>
              </a:srgbClr>
            </a:solidFill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1028836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800" b="1" i="0" u="none" baseline="0">
                <a:solidFill>
                  <a:srgbClr val="FFFFFF">
                    <a:alpha val="100000"/>
                  </a:srgbClr>
                </a:solidFill>
                <a:latin typeface="굴림"/>
                <a:ea typeface="굴림"/>
              </a:rPr>
              <a:t>E</a:t>
            </a:r>
            <a:endParaRPr kumimoji="1" lang="en-US" altLang="ko-KR" sz="1800" b="1" i="0" u="none">
              <a:solidFill>
                <a:srgbClr val="FFFFFF">
                  <a:alpha val="100000"/>
                </a:srgbClr>
              </a:solidFill>
              <a:latin typeface="굴림"/>
              <a:ea typeface="굴림"/>
            </a:endParaRPr>
          </a:p>
        </p:txBody>
      </p:sp>
      <p:sp>
        <p:nvSpPr>
          <p:cNvPr id="35929" name="TextBox 35928"/>
          <p:cNvSpPr txBox="1"/>
          <p:nvPr/>
        </p:nvSpPr>
        <p:spPr>
          <a:xfrm>
            <a:off x="4372744" y="4729865"/>
            <a:ext cx="647594" cy="279366"/>
          </a:xfrm>
          <a:prstGeom prst="rect">
            <a:avLst/>
          </a:prstGeom>
          <a:noFill/>
          <a:ln w="25508" cap="rnd" cmpd="sng" algn="ctr">
            <a:solidFill>
              <a:srgbClr val="800000">
                <a:alpha val="100000"/>
              </a:srgbClr>
            </a:solidFill>
            <a:prstDash val="sysDot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u="none" baseline="0">
              <a:solidFill>
                <a:schemeClr val="tx1"/>
              </a:solidFill>
              <a:latin typeface="굴림"/>
              <a:ea typeface="굴림"/>
            </a:endParaRPr>
          </a:p>
        </p:txBody>
      </p:sp>
      <p:sp>
        <p:nvSpPr>
          <p:cNvPr id="35930" name="TextBox 35929"/>
          <p:cNvSpPr txBox="1"/>
          <p:nvPr/>
        </p:nvSpPr>
        <p:spPr>
          <a:xfrm>
            <a:off x="5236185" y="5440980"/>
            <a:ext cx="287292" cy="215846"/>
          </a:xfrm>
          <a:prstGeom prst="rect">
            <a:avLst/>
          </a:prstGeom>
          <a:solidFill>
            <a:srgbClr val="FF0000">
              <a:alpha val="100000"/>
            </a:srgbClr>
          </a:solidFill>
          <a:ln w="25452" cap="flat" cmpd="sng" algn="ctr">
            <a:solidFill>
              <a:srgbClr val="C00000">
                <a:alpha val="100000"/>
              </a:srgbClr>
            </a:solidFill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1028836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800" b="1" i="0" u="none" baseline="0">
                <a:solidFill>
                  <a:srgbClr val="FFFFFF">
                    <a:alpha val="100000"/>
                  </a:srgbClr>
                </a:solidFill>
                <a:latin typeface="굴림"/>
                <a:ea typeface="굴림"/>
              </a:rPr>
              <a:t>F</a:t>
            </a:r>
            <a:endParaRPr kumimoji="1" lang="en-US" altLang="ko-KR" sz="1800" b="1" i="0" u="none">
              <a:solidFill>
                <a:srgbClr val="FFFFFF">
                  <a:alpha val="100000"/>
                </a:srgbClr>
              </a:solidFill>
              <a:latin typeface="굴림"/>
              <a:ea typeface="굴림"/>
            </a:endParaRPr>
          </a:p>
        </p:txBody>
      </p:sp>
      <p:sp>
        <p:nvSpPr>
          <p:cNvPr id="35931" name="TextBox 35930"/>
          <p:cNvSpPr txBox="1"/>
          <p:nvPr/>
        </p:nvSpPr>
        <p:spPr>
          <a:xfrm>
            <a:off x="5533023" y="5440980"/>
            <a:ext cx="1503054" cy="415840"/>
          </a:xfrm>
          <a:prstGeom prst="rect">
            <a:avLst/>
          </a:prstGeom>
          <a:noFill/>
          <a:ln w="25508" cap="rnd" cmpd="sng" algn="ctr">
            <a:solidFill>
              <a:srgbClr val="800000">
                <a:alpha val="100000"/>
              </a:srgbClr>
            </a:solidFill>
            <a:prstDash val="sysDot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u="none" baseline="0">
              <a:solidFill>
                <a:schemeClr val="tx1"/>
              </a:solidFill>
              <a:latin typeface="굴림"/>
              <a:ea typeface="굴림"/>
            </a:endParaRPr>
          </a:p>
        </p:txBody>
      </p:sp>
    </p:spTree>
    <p:extLst>
      <p:ext uri="{BB962C8B-B14F-4D97-AF65-F5344CB8AC3E}">
        <p14:creationId xmlns:p14="http://schemas.microsoft.com/office/powerpoint/2010/main" val="17575046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6868" name="표 36867"/>
          <p:cNvGraphicFramePr/>
          <p:nvPr>
            <p:extLst>
              <p:ext uri="{D42A27DB-BD31-4B8C-83A1-F6EECF244321}">
                <p14:modId xmlns:p14="http://schemas.microsoft.com/office/powerpoint/2010/main" val="2004319757"/>
              </p:ext>
            </p:extLst>
          </p:nvPr>
        </p:nvGraphicFramePr>
        <p:xfrm>
          <a:off x="379335" y="0"/>
          <a:ext cx="9140907" cy="6890927"/>
        </p:xfrm>
        <a:graphic>
          <a:graphicData uri="http://schemas.openxmlformats.org/drawingml/2006/table">
            <a:tbl>
              <a:tblPr firstRow="1" bandRow="1"/>
              <a:tblGrid>
                <a:gridCol w="8745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853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90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491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508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4762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42871">
                <a:tc gridSpan="6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Project : OO 웹 애플리케이션</a:t>
                      </a:r>
                      <a:endParaRPr kumimoji="1" lang="ko-KR" altLang="en-US" sz="900" b="1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4458"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Page Subject</a:t>
                      </a:r>
                      <a:endParaRPr kumimoji="1" lang="en-US" altLang="ko-KR" sz="900" b="0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공지사항 – 고객민원 민원 답변 구조도</a:t>
                      </a:r>
                    </a:p>
                  </a:txBody>
                  <a:tcPr marL="54000" marR="54000" marT="53996" marB="53996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ID</a:t>
                      </a:r>
                      <a:endParaRPr kumimoji="1" lang="en-US" altLang="ko-KR" sz="900" b="0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28800" marT="53996" marB="53996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Page</a:t>
                      </a:r>
                      <a:endParaRPr kumimoji="1" lang="en-US" altLang="ko-KR" sz="900" b="0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28800" marT="53996" marB="53996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15</a:t>
                      </a:r>
                      <a:endParaRPr kumimoji="1" lang="en-US" altLang="ko-KR" sz="900" b="0" i="0" u="none" dirty="0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2871">
                <a:tc gridSpan="2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Page elements</a:t>
                      </a:r>
                      <a:endParaRPr kumimoji="1" lang="en-US" altLang="ko-KR" sz="900" b="0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>
                      <a:noFill/>
                    </a:lnB>
                    <a:solidFill>
                      <a:srgbClr val="DFDFDF">
                        <a:alpha val="10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4458">
                <a:tc rowSpan="6" gridSpan="2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rowSpan="6"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페이지설명 </a:t>
                      </a:r>
                      <a:endParaRPr kumimoji="1" lang="ko-KR" altLang="en-US" sz="900" b="1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30058">
                <a:tc gridSpan="2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D: 관리자인 경우 해당 민원의 내용을 확인하고 답변을 등록할 수 있는 페이지이다.</a:t>
                      </a:r>
                      <a:endParaRPr kumimoji="1" lang="en-US" altLang="ko-KR" sz="900" b="0" i="0" u="none">
                        <a:solidFill>
                          <a:srgbClr val="333333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4458">
                <a:tc gridSpan="2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디자이너</a:t>
                      </a:r>
                      <a:endParaRPr kumimoji="1" lang="ko-KR" altLang="en-US" sz="900" b="1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30104">
                <a:tc gridSpan="2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2871">
                <a:tc gridSpan="2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개발자</a:t>
                      </a:r>
                      <a:endParaRPr kumimoji="1" lang="ko-KR" altLang="en-US" sz="900" b="1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01517">
                <a:tc gridSpan="2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u="none" baseline="0" dirty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36940" name="그림 36939"/>
          <p:cNvPicPr>
            <a:picLocks noChangeAspect="1"/>
          </p:cNvPicPr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412658" y="760290"/>
            <a:ext cx="7199623" cy="6090082"/>
          </a:xfrm>
          <a:prstGeom prst="rect">
            <a:avLst/>
          </a:prstGeom>
          <a:noFill/>
          <a:ln>
            <a:noFill/>
          </a:ln>
        </p:spPr>
      </p:pic>
      <p:sp>
        <p:nvSpPr>
          <p:cNvPr id="36941" name="TextBox 36940"/>
          <p:cNvSpPr txBox="1"/>
          <p:nvPr/>
        </p:nvSpPr>
        <p:spPr>
          <a:xfrm>
            <a:off x="372972" y="736456"/>
            <a:ext cx="7261524" cy="1176131"/>
          </a:xfrm>
          <a:prstGeom prst="rect">
            <a:avLst/>
          </a:prstGeom>
          <a:noFill/>
          <a:ln w="25508" cap="rnd" cmpd="sng" algn="ctr">
            <a:solidFill>
              <a:srgbClr val="800000">
                <a:alpha val="100000"/>
              </a:srgbClr>
            </a:solidFill>
            <a:prstDash val="sysDot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u="none" baseline="0">
              <a:solidFill>
                <a:schemeClr val="tx1"/>
              </a:solidFill>
              <a:latin typeface="굴림"/>
              <a:ea typeface="굴림"/>
            </a:endParaRPr>
          </a:p>
        </p:txBody>
      </p:sp>
      <p:sp>
        <p:nvSpPr>
          <p:cNvPr id="36942" name="TextBox 36941"/>
          <p:cNvSpPr txBox="1"/>
          <p:nvPr/>
        </p:nvSpPr>
        <p:spPr>
          <a:xfrm>
            <a:off x="376154" y="758671"/>
            <a:ext cx="315871" cy="341268"/>
          </a:xfrm>
          <a:prstGeom prst="rect">
            <a:avLst/>
          </a:prstGeom>
          <a:solidFill>
            <a:srgbClr val="FF0000">
              <a:alpha val="100000"/>
            </a:srgbClr>
          </a:solidFill>
          <a:ln w="25452" cap="flat" cmpd="sng" algn="ctr">
            <a:solidFill>
              <a:srgbClr val="C00000">
                <a:alpha val="100000"/>
              </a:srgbClr>
            </a:solidFill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1028836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800" b="1" i="0" u="none" baseline="0">
                <a:solidFill>
                  <a:srgbClr val="FFFFFF">
                    <a:alpha val="100000"/>
                  </a:srgbClr>
                </a:solidFill>
                <a:latin typeface="굴림"/>
                <a:ea typeface="굴림"/>
              </a:rPr>
              <a:t>A</a:t>
            </a:r>
            <a:endParaRPr kumimoji="1" lang="en-US" altLang="ko-KR" sz="1800" b="1" i="0" u="none">
              <a:solidFill>
                <a:srgbClr val="FFFFFF">
                  <a:alpha val="100000"/>
                </a:srgbClr>
              </a:solidFill>
              <a:latin typeface="굴림"/>
              <a:ea typeface="굴림"/>
            </a:endParaRPr>
          </a:p>
        </p:txBody>
      </p:sp>
      <p:sp>
        <p:nvSpPr>
          <p:cNvPr id="36943" name="TextBox 36942"/>
          <p:cNvSpPr txBox="1"/>
          <p:nvPr/>
        </p:nvSpPr>
        <p:spPr>
          <a:xfrm>
            <a:off x="382517" y="6161528"/>
            <a:ext cx="7258287" cy="696825"/>
          </a:xfrm>
          <a:prstGeom prst="rect">
            <a:avLst/>
          </a:prstGeom>
          <a:noFill/>
          <a:ln w="25508" cap="rnd" cmpd="sng" algn="ctr">
            <a:solidFill>
              <a:srgbClr val="800000">
                <a:alpha val="100000"/>
              </a:srgbClr>
            </a:solidFill>
            <a:prstDash val="sysDot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u="none" baseline="0">
              <a:solidFill>
                <a:schemeClr val="tx1"/>
              </a:solidFill>
              <a:latin typeface="굴림"/>
              <a:ea typeface="굴림"/>
            </a:endParaRPr>
          </a:p>
        </p:txBody>
      </p:sp>
      <p:sp>
        <p:nvSpPr>
          <p:cNvPr id="36944" name="TextBox 36943"/>
          <p:cNvSpPr txBox="1"/>
          <p:nvPr/>
        </p:nvSpPr>
        <p:spPr>
          <a:xfrm>
            <a:off x="384080" y="6161528"/>
            <a:ext cx="315871" cy="238117"/>
          </a:xfrm>
          <a:prstGeom prst="rect">
            <a:avLst/>
          </a:prstGeom>
          <a:solidFill>
            <a:srgbClr val="FF0000">
              <a:alpha val="100000"/>
            </a:srgbClr>
          </a:solidFill>
          <a:ln w="25452" cap="flat" cmpd="sng" algn="ctr">
            <a:solidFill>
              <a:srgbClr val="C00000">
                <a:alpha val="100000"/>
              </a:srgbClr>
            </a:solidFill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1028836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800" b="1" i="0" u="none" baseline="0">
                <a:solidFill>
                  <a:srgbClr val="FFFFFF">
                    <a:alpha val="100000"/>
                  </a:srgbClr>
                </a:solidFill>
                <a:latin typeface="굴림"/>
                <a:ea typeface="굴림"/>
              </a:rPr>
              <a:t>B</a:t>
            </a:r>
            <a:endParaRPr kumimoji="1" lang="en-US" altLang="ko-KR" sz="1800" b="1" i="0" u="none">
              <a:solidFill>
                <a:srgbClr val="FFFFFF">
                  <a:alpha val="100000"/>
                </a:srgbClr>
              </a:solidFill>
              <a:latin typeface="굴림"/>
              <a:ea typeface="굴림"/>
            </a:endParaRPr>
          </a:p>
        </p:txBody>
      </p:sp>
      <p:sp>
        <p:nvSpPr>
          <p:cNvPr id="36948" name="TextBox 36947"/>
          <p:cNvSpPr txBox="1"/>
          <p:nvPr/>
        </p:nvSpPr>
        <p:spPr>
          <a:xfrm>
            <a:off x="374591" y="2128433"/>
            <a:ext cx="7237690" cy="4033095"/>
          </a:xfrm>
          <a:prstGeom prst="rect">
            <a:avLst/>
          </a:prstGeom>
          <a:noFill/>
          <a:ln w="25508" cap="rnd" cmpd="sng" algn="ctr">
            <a:solidFill>
              <a:srgbClr val="800000">
                <a:alpha val="100000"/>
              </a:srgbClr>
            </a:solidFill>
            <a:prstDash val="sysDot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u="none" baseline="0">
              <a:solidFill>
                <a:schemeClr val="tx1"/>
              </a:solidFill>
              <a:latin typeface="굴림"/>
              <a:ea typeface="굴림"/>
            </a:endParaRPr>
          </a:p>
        </p:txBody>
      </p:sp>
      <p:sp>
        <p:nvSpPr>
          <p:cNvPr id="36949" name="TextBox 36948"/>
          <p:cNvSpPr txBox="1"/>
          <p:nvPr/>
        </p:nvSpPr>
        <p:spPr>
          <a:xfrm>
            <a:off x="385699" y="2128433"/>
            <a:ext cx="314252" cy="279366"/>
          </a:xfrm>
          <a:prstGeom prst="rect">
            <a:avLst/>
          </a:prstGeom>
          <a:solidFill>
            <a:srgbClr val="FF0000">
              <a:alpha val="100000"/>
            </a:srgbClr>
          </a:solidFill>
          <a:ln w="25452" cap="flat" cmpd="sng" algn="ctr">
            <a:solidFill>
              <a:srgbClr val="C00000">
                <a:alpha val="100000"/>
              </a:srgbClr>
            </a:solidFill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1028836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800" b="1" i="0" u="none" baseline="0">
                <a:solidFill>
                  <a:srgbClr val="FFFFFF">
                    <a:alpha val="100000"/>
                  </a:srgbClr>
                </a:solidFill>
                <a:latin typeface="굴림"/>
                <a:ea typeface="굴림"/>
              </a:rPr>
              <a:t>D</a:t>
            </a:r>
            <a:endParaRPr kumimoji="1" lang="en-US" altLang="ko-KR" sz="1800" b="1" i="0" u="none">
              <a:solidFill>
                <a:srgbClr val="FFFFFF">
                  <a:alpha val="100000"/>
                </a:srgbClr>
              </a:solidFill>
              <a:latin typeface="굴림"/>
              <a:ea typeface="굴림"/>
            </a:endParaRPr>
          </a:p>
        </p:txBody>
      </p:sp>
      <p:sp>
        <p:nvSpPr>
          <p:cNvPr id="36950" name="TextBox 36949"/>
          <p:cNvSpPr txBox="1"/>
          <p:nvPr/>
        </p:nvSpPr>
        <p:spPr>
          <a:xfrm>
            <a:off x="350757" y="1912587"/>
            <a:ext cx="7261524" cy="215846"/>
          </a:xfrm>
          <a:prstGeom prst="rect">
            <a:avLst/>
          </a:prstGeom>
          <a:noFill/>
          <a:ln w="25508" cap="rnd" cmpd="sng" algn="ctr">
            <a:solidFill>
              <a:srgbClr val="800000">
                <a:alpha val="100000"/>
              </a:srgbClr>
            </a:solidFill>
            <a:prstDash val="sysDot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u="none" baseline="0">
              <a:solidFill>
                <a:schemeClr val="tx1"/>
              </a:solidFill>
              <a:latin typeface="굴림"/>
              <a:ea typeface="굴림"/>
            </a:endParaRPr>
          </a:p>
        </p:txBody>
      </p:sp>
      <p:sp>
        <p:nvSpPr>
          <p:cNvPr id="36951" name="TextBox 36950"/>
          <p:cNvSpPr txBox="1"/>
          <p:nvPr/>
        </p:nvSpPr>
        <p:spPr>
          <a:xfrm>
            <a:off x="384080" y="1922132"/>
            <a:ext cx="315871" cy="206301"/>
          </a:xfrm>
          <a:prstGeom prst="rect">
            <a:avLst/>
          </a:prstGeom>
          <a:solidFill>
            <a:srgbClr val="FF0000">
              <a:alpha val="100000"/>
            </a:srgbClr>
          </a:solidFill>
          <a:ln w="25452" cap="flat" cmpd="sng" algn="ctr">
            <a:solidFill>
              <a:srgbClr val="C00000">
                <a:alpha val="100000"/>
              </a:srgbClr>
            </a:solidFill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1028836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800" b="1" i="0" u="none" baseline="0">
                <a:solidFill>
                  <a:srgbClr val="FFFFFF">
                    <a:alpha val="100000"/>
                  </a:srgbClr>
                </a:solidFill>
                <a:latin typeface="굴림"/>
                <a:ea typeface="굴림"/>
              </a:rPr>
              <a:t>C</a:t>
            </a:r>
            <a:endParaRPr kumimoji="1" lang="en-US" altLang="ko-KR" sz="1800" b="1" i="0" u="none">
              <a:solidFill>
                <a:srgbClr val="FFFFFF">
                  <a:alpha val="100000"/>
                </a:srgbClr>
              </a:solidFill>
              <a:latin typeface="굴림"/>
              <a:ea typeface="굴림"/>
            </a:endParaRPr>
          </a:p>
        </p:txBody>
      </p:sp>
    </p:spTree>
    <p:extLst>
      <p:ext uri="{BB962C8B-B14F-4D97-AF65-F5344CB8AC3E}">
        <p14:creationId xmlns:p14="http://schemas.microsoft.com/office/powerpoint/2010/main" val="16319426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892" name="표 37891"/>
          <p:cNvGraphicFramePr/>
          <p:nvPr>
            <p:extLst>
              <p:ext uri="{D42A27DB-BD31-4B8C-83A1-F6EECF244321}">
                <p14:modId xmlns:p14="http://schemas.microsoft.com/office/powerpoint/2010/main" val="4168127845"/>
              </p:ext>
            </p:extLst>
          </p:nvPr>
        </p:nvGraphicFramePr>
        <p:xfrm>
          <a:off x="379335" y="0"/>
          <a:ext cx="9140907" cy="6890927"/>
        </p:xfrm>
        <a:graphic>
          <a:graphicData uri="http://schemas.openxmlformats.org/drawingml/2006/table">
            <a:tbl>
              <a:tblPr firstRow="1" bandRow="1"/>
              <a:tblGrid>
                <a:gridCol w="8745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853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90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491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508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4762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42871">
                <a:tc gridSpan="6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Project : OO 웹 애플리케이션</a:t>
                      </a:r>
                      <a:endParaRPr kumimoji="1" lang="ko-KR" altLang="en-US" sz="900" b="1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4458"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Page Subject</a:t>
                      </a:r>
                      <a:endParaRPr kumimoji="1" lang="en-US" altLang="ko-KR" sz="900" b="0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공지사항 – 고객민원 나의 민원 자세히 보기 구조도</a:t>
                      </a:r>
                    </a:p>
                  </a:txBody>
                  <a:tcPr marL="54000" marR="54000" marT="53996" marB="53996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ID</a:t>
                      </a:r>
                      <a:endParaRPr kumimoji="1" lang="en-US" altLang="ko-KR" sz="900" b="0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28800" marT="53996" marB="53996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Page</a:t>
                      </a:r>
                      <a:endParaRPr kumimoji="1" lang="en-US" altLang="ko-KR" sz="900" b="0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28800" marT="53996" marB="53996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16</a:t>
                      </a:r>
                      <a:endParaRPr kumimoji="1" lang="en-US" altLang="ko-KR" sz="900" b="0" i="0" u="none" dirty="0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2871">
                <a:tc gridSpan="2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Page elements</a:t>
                      </a:r>
                      <a:endParaRPr kumimoji="1" lang="en-US" altLang="ko-KR" sz="900" b="0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>
                      <a:noFill/>
                    </a:lnB>
                    <a:solidFill>
                      <a:srgbClr val="DFDFDF">
                        <a:alpha val="10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4458">
                <a:tc rowSpan="6" gridSpan="2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rowSpan="6"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페이지설명 </a:t>
                      </a:r>
                      <a:endParaRPr kumimoji="1" lang="ko-KR" altLang="en-US" sz="900" b="1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30058">
                <a:tc gridSpan="2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D: 답변이 등록된 민원을 자세히 보기 했을 때 보이는 페이지이다.</a:t>
                      </a:r>
                    </a:p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ko-KR" sz="900" b="0" i="0" u="none" baseline="0">
                        <a:solidFill>
                          <a:srgbClr val="333333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E: 관리자인 경우 등록된 답변의 내용 수정과 등록이 가능하다.</a:t>
                      </a:r>
                      <a:endParaRPr kumimoji="1" lang="en-US" altLang="ko-KR" sz="900" b="0" i="0" u="none">
                        <a:solidFill>
                          <a:srgbClr val="333333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4458">
                <a:tc gridSpan="2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디자이너</a:t>
                      </a:r>
                      <a:endParaRPr kumimoji="1" lang="ko-KR" altLang="en-US" sz="900" b="1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30104">
                <a:tc gridSpan="2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2871">
                <a:tc gridSpan="2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개발자</a:t>
                      </a:r>
                      <a:endParaRPr kumimoji="1" lang="ko-KR" altLang="en-US" sz="900" b="1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01517">
                <a:tc gridSpan="2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u="none" baseline="0" dirty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37964" name="그림 37963"/>
          <p:cNvPicPr>
            <a:picLocks noChangeAspect="1"/>
          </p:cNvPicPr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403169" y="760290"/>
            <a:ext cx="7209112" cy="6090082"/>
          </a:xfrm>
          <a:prstGeom prst="rect">
            <a:avLst/>
          </a:prstGeom>
          <a:noFill/>
          <a:ln>
            <a:noFill/>
          </a:ln>
        </p:spPr>
      </p:pic>
      <p:sp>
        <p:nvSpPr>
          <p:cNvPr id="37965" name="TextBox 37964"/>
          <p:cNvSpPr txBox="1"/>
          <p:nvPr/>
        </p:nvSpPr>
        <p:spPr>
          <a:xfrm>
            <a:off x="372972" y="736456"/>
            <a:ext cx="7261524" cy="1320586"/>
          </a:xfrm>
          <a:prstGeom prst="rect">
            <a:avLst/>
          </a:prstGeom>
          <a:noFill/>
          <a:ln w="25508" cap="rnd" cmpd="sng" algn="ctr">
            <a:solidFill>
              <a:srgbClr val="800000">
                <a:alpha val="100000"/>
              </a:srgbClr>
            </a:solidFill>
            <a:prstDash val="sysDot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u="none" baseline="0">
              <a:solidFill>
                <a:schemeClr val="tx1"/>
              </a:solidFill>
              <a:latin typeface="굴림"/>
              <a:ea typeface="굴림"/>
            </a:endParaRPr>
          </a:p>
        </p:txBody>
      </p:sp>
      <p:sp>
        <p:nvSpPr>
          <p:cNvPr id="37966" name="TextBox 37965"/>
          <p:cNvSpPr txBox="1"/>
          <p:nvPr/>
        </p:nvSpPr>
        <p:spPr>
          <a:xfrm>
            <a:off x="376154" y="758671"/>
            <a:ext cx="315871" cy="382517"/>
          </a:xfrm>
          <a:prstGeom prst="rect">
            <a:avLst/>
          </a:prstGeom>
          <a:solidFill>
            <a:srgbClr val="FF0000">
              <a:alpha val="100000"/>
            </a:srgbClr>
          </a:solidFill>
          <a:ln w="25452" cap="flat" cmpd="sng" algn="ctr">
            <a:solidFill>
              <a:srgbClr val="C00000">
                <a:alpha val="100000"/>
              </a:srgbClr>
            </a:solidFill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1028836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800" b="1" i="0" u="none" baseline="0">
                <a:solidFill>
                  <a:srgbClr val="FFFFFF">
                    <a:alpha val="100000"/>
                  </a:srgbClr>
                </a:solidFill>
                <a:latin typeface="굴림"/>
                <a:ea typeface="굴림"/>
              </a:rPr>
              <a:t>A</a:t>
            </a:r>
            <a:endParaRPr kumimoji="1" lang="en-US" altLang="ko-KR" sz="1800" b="1" i="0" u="none">
              <a:solidFill>
                <a:srgbClr val="FFFFFF">
                  <a:alpha val="100000"/>
                </a:srgbClr>
              </a:solidFill>
              <a:latin typeface="굴림"/>
              <a:ea typeface="굴림"/>
            </a:endParaRPr>
          </a:p>
        </p:txBody>
      </p:sp>
      <p:sp>
        <p:nvSpPr>
          <p:cNvPr id="37967" name="TextBox 37966"/>
          <p:cNvSpPr txBox="1"/>
          <p:nvPr/>
        </p:nvSpPr>
        <p:spPr>
          <a:xfrm>
            <a:off x="382517" y="6017129"/>
            <a:ext cx="7258287" cy="841225"/>
          </a:xfrm>
          <a:prstGeom prst="rect">
            <a:avLst/>
          </a:prstGeom>
          <a:noFill/>
          <a:ln w="25508" cap="rnd" cmpd="sng" algn="ctr">
            <a:solidFill>
              <a:srgbClr val="800000">
                <a:alpha val="100000"/>
              </a:srgbClr>
            </a:solidFill>
            <a:prstDash val="sysDot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u="none" baseline="0">
              <a:solidFill>
                <a:schemeClr val="tx1"/>
              </a:solidFill>
              <a:latin typeface="굴림"/>
              <a:ea typeface="굴림"/>
            </a:endParaRPr>
          </a:p>
        </p:txBody>
      </p:sp>
      <p:sp>
        <p:nvSpPr>
          <p:cNvPr id="37968" name="TextBox 37967"/>
          <p:cNvSpPr txBox="1"/>
          <p:nvPr/>
        </p:nvSpPr>
        <p:spPr>
          <a:xfrm>
            <a:off x="384080" y="6017129"/>
            <a:ext cx="315871" cy="238061"/>
          </a:xfrm>
          <a:prstGeom prst="rect">
            <a:avLst/>
          </a:prstGeom>
          <a:solidFill>
            <a:srgbClr val="FF0000">
              <a:alpha val="100000"/>
            </a:srgbClr>
          </a:solidFill>
          <a:ln w="25452" cap="flat" cmpd="sng" algn="ctr">
            <a:solidFill>
              <a:srgbClr val="C00000">
                <a:alpha val="100000"/>
              </a:srgbClr>
            </a:solidFill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1028836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800" b="1" i="0" u="none" baseline="0">
                <a:solidFill>
                  <a:srgbClr val="FFFFFF">
                    <a:alpha val="100000"/>
                  </a:srgbClr>
                </a:solidFill>
                <a:latin typeface="굴림"/>
                <a:ea typeface="굴림"/>
              </a:rPr>
              <a:t>B</a:t>
            </a:r>
            <a:endParaRPr kumimoji="1" lang="en-US" altLang="ko-KR" sz="1800" b="1" i="0" u="none">
              <a:solidFill>
                <a:srgbClr val="FFFFFF">
                  <a:alpha val="100000"/>
                </a:srgbClr>
              </a:solidFill>
              <a:latin typeface="굴림"/>
              <a:ea typeface="굴림"/>
            </a:endParaRPr>
          </a:p>
        </p:txBody>
      </p:sp>
      <p:sp>
        <p:nvSpPr>
          <p:cNvPr id="37972" name="TextBox 37971"/>
          <p:cNvSpPr txBox="1"/>
          <p:nvPr/>
        </p:nvSpPr>
        <p:spPr>
          <a:xfrm>
            <a:off x="374591" y="2057043"/>
            <a:ext cx="7237690" cy="3960085"/>
          </a:xfrm>
          <a:prstGeom prst="rect">
            <a:avLst/>
          </a:prstGeom>
          <a:noFill/>
          <a:ln w="25508" cap="rnd" cmpd="sng" algn="ctr">
            <a:solidFill>
              <a:srgbClr val="800000">
                <a:alpha val="100000"/>
              </a:srgbClr>
            </a:solidFill>
            <a:prstDash val="sysDot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u="none" baseline="0">
              <a:solidFill>
                <a:schemeClr val="tx1"/>
              </a:solidFill>
              <a:latin typeface="굴림"/>
              <a:ea typeface="굴림"/>
            </a:endParaRPr>
          </a:p>
        </p:txBody>
      </p:sp>
      <p:sp>
        <p:nvSpPr>
          <p:cNvPr id="37973" name="TextBox 37972"/>
          <p:cNvSpPr txBox="1"/>
          <p:nvPr/>
        </p:nvSpPr>
        <p:spPr>
          <a:xfrm>
            <a:off x="385699" y="2344336"/>
            <a:ext cx="314252" cy="279310"/>
          </a:xfrm>
          <a:prstGeom prst="rect">
            <a:avLst/>
          </a:prstGeom>
          <a:solidFill>
            <a:srgbClr val="FF0000">
              <a:alpha val="100000"/>
            </a:srgbClr>
          </a:solidFill>
          <a:ln w="25452" cap="flat" cmpd="sng" algn="ctr">
            <a:solidFill>
              <a:srgbClr val="C00000">
                <a:alpha val="100000"/>
              </a:srgbClr>
            </a:solidFill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1028836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800" b="1" i="0" u="none" baseline="0">
                <a:solidFill>
                  <a:srgbClr val="FFFFFF">
                    <a:alpha val="100000"/>
                  </a:srgbClr>
                </a:solidFill>
                <a:latin typeface="굴림"/>
                <a:ea typeface="굴림"/>
              </a:rPr>
              <a:t>D</a:t>
            </a:r>
            <a:endParaRPr kumimoji="1" lang="en-US" altLang="ko-KR" sz="1800" b="1" i="0" u="none">
              <a:solidFill>
                <a:srgbClr val="FFFFFF">
                  <a:alpha val="100000"/>
                </a:srgbClr>
              </a:solidFill>
              <a:latin typeface="굴림"/>
              <a:ea typeface="굴림"/>
            </a:endParaRPr>
          </a:p>
        </p:txBody>
      </p:sp>
      <p:sp>
        <p:nvSpPr>
          <p:cNvPr id="37974" name="TextBox 37973"/>
          <p:cNvSpPr txBox="1"/>
          <p:nvPr/>
        </p:nvSpPr>
        <p:spPr>
          <a:xfrm>
            <a:off x="350757" y="2057043"/>
            <a:ext cx="7261524" cy="287292"/>
          </a:xfrm>
          <a:prstGeom prst="rect">
            <a:avLst/>
          </a:prstGeom>
          <a:noFill/>
          <a:ln w="25508" cap="rnd" cmpd="sng" algn="ctr">
            <a:solidFill>
              <a:srgbClr val="800000">
                <a:alpha val="100000"/>
              </a:srgbClr>
            </a:solidFill>
            <a:prstDash val="sysDot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u="none" baseline="0">
              <a:solidFill>
                <a:schemeClr val="tx1"/>
              </a:solidFill>
              <a:latin typeface="굴림"/>
              <a:ea typeface="굴림"/>
            </a:endParaRPr>
          </a:p>
        </p:txBody>
      </p:sp>
      <p:sp>
        <p:nvSpPr>
          <p:cNvPr id="37975" name="TextBox 37974"/>
          <p:cNvSpPr txBox="1"/>
          <p:nvPr/>
        </p:nvSpPr>
        <p:spPr>
          <a:xfrm>
            <a:off x="384080" y="2057043"/>
            <a:ext cx="315871" cy="277748"/>
          </a:xfrm>
          <a:prstGeom prst="rect">
            <a:avLst/>
          </a:prstGeom>
          <a:solidFill>
            <a:srgbClr val="FF0000">
              <a:alpha val="100000"/>
            </a:srgbClr>
          </a:solidFill>
          <a:ln w="25452" cap="flat" cmpd="sng" algn="ctr">
            <a:solidFill>
              <a:srgbClr val="C00000">
                <a:alpha val="100000"/>
              </a:srgbClr>
            </a:solidFill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1028836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800" b="1" i="0" u="none" baseline="0">
                <a:solidFill>
                  <a:srgbClr val="FFFFFF">
                    <a:alpha val="100000"/>
                  </a:srgbClr>
                </a:solidFill>
                <a:latin typeface="굴림"/>
                <a:ea typeface="굴림"/>
              </a:rPr>
              <a:t>C</a:t>
            </a:r>
            <a:endParaRPr kumimoji="1" lang="en-US" altLang="ko-KR" sz="1800" b="1" i="0" u="none">
              <a:solidFill>
                <a:srgbClr val="FFFFFF">
                  <a:alpha val="100000"/>
                </a:srgbClr>
              </a:solidFill>
              <a:latin typeface="굴림"/>
              <a:ea typeface="굴림"/>
            </a:endParaRPr>
          </a:p>
        </p:txBody>
      </p:sp>
      <p:sp>
        <p:nvSpPr>
          <p:cNvPr id="37976" name="TextBox 37975"/>
          <p:cNvSpPr txBox="1"/>
          <p:nvPr/>
        </p:nvSpPr>
        <p:spPr>
          <a:xfrm>
            <a:off x="5236185" y="5440980"/>
            <a:ext cx="287292" cy="215846"/>
          </a:xfrm>
          <a:prstGeom prst="rect">
            <a:avLst/>
          </a:prstGeom>
          <a:solidFill>
            <a:srgbClr val="FF0000">
              <a:alpha val="100000"/>
            </a:srgbClr>
          </a:solidFill>
          <a:ln w="25452" cap="flat" cmpd="sng" algn="ctr">
            <a:solidFill>
              <a:srgbClr val="C00000">
                <a:alpha val="100000"/>
              </a:srgbClr>
            </a:solidFill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1028836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800" b="1" i="0" u="none" baseline="0">
                <a:solidFill>
                  <a:srgbClr val="FFFFFF">
                    <a:alpha val="100000"/>
                  </a:srgbClr>
                </a:solidFill>
                <a:latin typeface="굴림"/>
                <a:ea typeface="굴림"/>
              </a:rPr>
              <a:t>F</a:t>
            </a:r>
            <a:endParaRPr kumimoji="1" lang="en-US" altLang="ko-KR" sz="1800" b="1" i="0" u="none">
              <a:solidFill>
                <a:srgbClr val="FFFFFF">
                  <a:alpha val="100000"/>
                </a:srgbClr>
              </a:solidFill>
              <a:latin typeface="굴림"/>
              <a:ea typeface="굴림"/>
            </a:endParaRPr>
          </a:p>
        </p:txBody>
      </p:sp>
      <p:sp>
        <p:nvSpPr>
          <p:cNvPr id="37977" name="TextBox 37976"/>
          <p:cNvSpPr txBox="1"/>
          <p:nvPr/>
        </p:nvSpPr>
        <p:spPr>
          <a:xfrm>
            <a:off x="5533023" y="5440980"/>
            <a:ext cx="1503054" cy="415840"/>
          </a:xfrm>
          <a:prstGeom prst="rect">
            <a:avLst/>
          </a:prstGeom>
          <a:noFill/>
          <a:ln w="25508" cap="rnd" cmpd="sng" algn="ctr">
            <a:solidFill>
              <a:srgbClr val="800000">
                <a:alpha val="100000"/>
              </a:srgbClr>
            </a:solidFill>
            <a:prstDash val="sysDot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u="none" baseline="0">
              <a:solidFill>
                <a:schemeClr val="tx1"/>
              </a:solidFill>
              <a:latin typeface="굴림"/>
              <a:ea typeface="굴림"/>
            </a:endParaRPr>
          </a:p>
        </p:txBody>
      </p:sp>
      <p:sp>
        <p:nvSpPr>
          <p:cNvPr id="37978" name="TextBox 37977"/>
          <p:cNvSpPr txBox="1"/>
          <p:nvPr/>
        </p:nvSpPr>
        <p:spPr>
          <a:xfrm>
            <a:off x="907872" y="5169540"/>
            <a:ext cx="287292" cy="215846"/>
          </a:xfrm>
          <a:prstGeom prst="rect">
            <a:avLst/>
          </a:prstGeom>
          <a:solidFill>
            <a:srgbClr val="FF0000">
              <a:alpha val="100000"/>
            </a:srgbClr>
          </a:solidFill>
          <a:ln w="25452" cap="flat" cmpd="sng" algn="ctr">
            <a:solidFill>
              <a:srgbClr val="C00000">
                <a:alpha val="100000"/>
              </a:srgbClr>
            </a:solidFill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1028836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800" b="1" i="0" u="none" baseline="0">
                <a:solidFill>
                  <a:srgbClr val="FFFFFF">
                    <a:alpha val="100000"/>
                  </a:srgbClr>
                </a:solidFill>
                <a:latin typeface="굴림"/>
                <a:ea typeface="굴림"/>
              </a:rPr>
              <a:t>E</a:t>
            </a:r>
            <a:endParaRPr kumimoji="1" lang="en-US" altLang="ko-KR" sz="1800" b="1" i="0" u="none">
              <a:solidFill>
                <a:srgbClr val="FFFFFF">
                  <a:alpha val="100000"/>
                </a:srgbClr>
              </a:solidFill>
              <a:latin typeface="굴림"/>
              <a:ea typeface="굴림"/>
            </a:endParaRPr>
          </a:p>
        </p:txBody>
      </p:sp>
      <p:sp>
        <p:nvSpPr>
          <p:cNvPr id="37979" name="TextBox 37978"/>
          <p:cNvSpPr txBox="1"/>
          <p:nvPr/>
        </p:nvSpPr>
        <p:spPr>
          <a:xfrm>
            <a:off x="1204709" y="5169540"/>
            <a:ext cx="1503054" cy="415840"/>
          </a:xfrm>
          <a:prstGeom prst="rect">
            <a:avLst/>
          </a:prstGeom>
          <a:noFill/>
          <a:ln w="25508" cap="rnd" cmpd="sng" algn="ctr">
            <a:solidFill>
              <a:srgbClr val="800000">
                <a:alpha val="100000"/>
              </a:srgbClr>
            </a:solidFill>
            <a:prstDash val="sysDot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u="none" baseline="0">
              <a:solidFill>
                <a:schemeClr val="tx1"/>
              </a:solidFill>
              <a:latin typeface="굴림"/>
              <a:ea typeface="굴림"/>
            </a:endParaRPr>
          </a:p>
        </p:txBody>
      </p:sp>
    </p:spTree>
    <p:extLst>
      <p:ext uri="{BB962C8B-B14F-4D97-AF65-F5344CB8AC3E}">
        <p14:creationId xmlns:p14="http://schemas.microsoft.com/office/powerpoint/2010/main" val="20131227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8916" name="표 38915"/>
          <p:cNvGraphicFramePr/>
          <p:nvPr>
            <p:extLst>
              <p:ext uri="{D42A27DB-BD31-4B8C-83A1-F6EECF244321}">
                <p14:modId xmlns:p14="http://schemas.microsoft.com/office/powerpoint/2010/main" val="1158714093"/>
              </p:ext>
            </p:extLst>
          </p:nvPr>
        </p:nvGraphicFramePr>
        <p:xfrm>
          <a:off x="379335" y="0"/>
          <a:ext cx="9140907" cy="6890927"/>
        </p:xfrm>
        <a:graphic>
          <a:graphicData uri="http://schemas.openxmlformats.org/drawingml/2006/table">
            <a:tbl>
              <a:tblPr firstRow="1" bandRow="1"/>
              <a:tblGrid>
                <a:gridCol w="8745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853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90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491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508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4762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42871">
                <a:tc gridSpan="6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Project : OO 웹 애플리케이션</a:t>
                      </a:r>
                      <a:endParaRPr kumimoji="1" lang="ko-KR" altLang="en-US" sz="900" b="1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4458"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Page Subject</a:t>
                      </a:r>
                      <a:endParaRPr kumimoji="1" lang="en-US" altLang="ko-KR" sz="900" b="0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공지사항 – 고객민원 민원 답변 수정 구조도</a:t>
                      </a:r>
                    </a:p>
                  </a:txBody>
                  <a:tcPr marL="54000" marR="54000" marT="53996" marB="53996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ID</a:t>
                      </a:r>
                      <a:endParaRPr kumimoji="1" lang="en-US" altLang="ko-KR" sz="900" b="0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28800" marT="53996" marB="53996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Page</a:t>
                      </a:r>
                      <a:endParaRPr kumimoji="1" lang="en-US" altLang="ko-KR" sz="900" b="0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28800" marT="53996" marB="53996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17</a:t>
                      </a:r>
                      <a:endParaRPr kumimoji="1" lang="en-US" altLang="ko-KR" sz="900" b="0" i="0" u="none" dirty="0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2871">
                <a:tc gridSpan="2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Page elements</a:t>
                      </a:r>
                      <a:endParaRPr kumimoji="1" lang="en-US" altLang="ko-KR" sz="900" b="0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>
                      <a:noFill/>
                    </a:lnB>
                    <a:solidFill>
                      <a:srgbClr val="DFDFDF">
                        <a:alpha val="10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4458">
                <a:tc rowSpan="6" gridSpan="2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rowSpan="6"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페이지설명 </a:t>
                      </a:r>
                      <a:endParaRPr kumimoji="1" lang="ko-KR" altLang="en-US" sz="900" b="1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30058">
                <a:tc gridSpan="2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D: 관리자인 경우 등록된 답변의 내용을 수정하거나 삭제할 수 있는 페이지이다.</a:t>
                      </a:r>
                      <a:endParaRPr kumimoji="1" lang="en-US" altLang="ko-KR" sz="900" b="0" i="0" u="none">
                        <a:solidFill>
                          <a:srgbClr val="333333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4458">
                <a:tc gridSpan="2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디자이너</a:t>
                      </a:r>
                      <a:endParaRPr kumimoji="1" lang="ko-KR" altLang="en-US" sz="900" b="1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30104">
                <a:tc gridSpan="2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2871">
                <a:tc gridSpan="2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개발자</a:t>
                      </a:r>
                      <a:endParaRPr kumimoji="1" lang="ko-KR" altLang="en-US" sz="900" b="1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01517">
                <a:tc gridSpan="2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u="none" baseline="0" dirty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38988" name="그림 38987"/>
          <p:cNvPicPr>
            <a:picLocks noChangeAspect="1"/>
          </p:cNvPicPr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412658" y="760290"/>
            <a:ext cx="7199623" cy="6018692"/>
          </a:xfrm>
          <a:prstGeom prst="rect">
            <a:avLst/>
          </a:prstGeom>
          <a:noFill/>
          <a:ln>
            <a:noFill/>
          </a:ln>
        </p:spPr>
      </p:pic>
      <p:sp>
        <p:nvSpPr>
          <p:cNvPr id="38989" name="TextBox 38988"/>
          <p:cNvSpPr txBox="1"/>
          <p:nvPr/>
        </p:nvSpPr>
        <p:spPr>
          <a:xfrm>
            <a:off x="372972" y="736456"/>
            <a:ext cx="7261524" cy="1176131"/>
          </a:xfrm>
          <a:prstGeom prst="rect">
            <a:avLst/>
          </a:prstGeom>
          <a:noFill/>
          <a:ln w="25508" cap="rnd" cmpd="sng" algn="ctr">
            <a:solidFill>
              <a:srgbClr val="800000">
                <a:alpha val="100000"/>
              </a:srgbClr>
            </a:solidFill>
            <a:prstDash val="sysDot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u="none" baseline="0">
              <a:solidFill>
                <a:schemeClr val="tx1"/>
              </a:solidFill>
              <a:latin typeface="굴림"/>
              <a:ea typeface="굴림"/>
            </a:endParaRPr>
          </a:p>
        </p:txBody>
      </p:sp>
      <p:sp>
        <p:nvSpPr>
          <p:cNvPr id="38990" name="TextBox 38989"/>
          <p:cNvSpPr txBox="1"/>
          <p:nvPr/>
        </p:nvSpPr>
        <p:spPr>
          <a:xfrm>
            <a:off x="376154" y="758671"/>
            <a:ext cx="315871" cy="341268"/>
          </a:xfrm>
          <a:prstGeom prst="rect">
            <a:avLst/>
          </a:prstGeom>
          <a:solidFill>
            <a:srgbClr val="FF0000">
              <a:alpha val="100000"/>
            </a:srgbClr>
          </a:solidFill>
          <a:ln w="25452" cap="flat" cmpd="sng" algn="ctr">
            <a:solidFill>
              <a:srgbClr val="C00000">
                <a:alpha val="100000"/>
              </a:srgbClr>
            </a:solidFill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1028836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800" b="1" i="0" u="none" baseline="0">
                <a:solidFill>
                  <a:srgbClr val="FFFFFF">
                    <a:alpha val="100000"/>
                  </a:srgbClr>
                </a:solidFill>
                <a:latin typeface="굴림"/>
                <a:ea typeface="굴림"/>
              </a:rPr>
              <a:t>A</a:t>
            </a:r>
            <a:endParaRPr kumimoji="1" lang="en-US" altLang="ko-KR" sz="1800" b="1" i="0" u="none">
              <a:solidFill>
                <a:srgbClr val="FFFFFF">
                  <a:alpha val="100000"/>
                </a:srgbClr>
              </a:solidFill>
              <a:latin typeface="굴림"/>
              <a:ea typeface="굴림"/>
            </a:endParaRPr>
          </a:p>
        </p:txBody>
      </p:sp>
      <p:sp>
        <p:nvSpPr>
          <p:cNvPr id="38991" name="TextBox 38990"/>
          <p:cNvSpPr txBox="1"/>
          <p:nvPr/>
        </p:nvSpPr>
        <p:spPr>
          <a:xfrm>
            <a:off x="382517" y="6088519"/>
            <a:ext cx="7258287" cy="769835"/>
          </a:xfrm>
          <a:prstGeom prst="rect">
            <a:avLst/>
          </a:prstGeom>
          <a:noFill/>
          <a:ln w="25508" cap="rnd" cmpd="sng" algn="ctr">
            <a:solidFill>
              <a:srgbClr val="800000">
                <a:alpha val="100000"/>
              </a:srgbClr>
            </a:solidFill>
            <a:prstDash val="sysDot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u="none" baseline="0">
              <a:solidFill>
                <a:schemeClr val="tx1"/>
              </a:solidFill>
              <a:latin typeface="굴림"/>
              <a:ea typeface="굴림"/>
            </a:endParaRPr>
          </a:p>
        </p:txBody>
      </p:sp>
      <p:sp>
        <p:nvSpPr>
          <p:cNvPr id="38992" name="TextBox 38991"/>
          <p:cNvSpPr txBox="1"/>
          <p:nvPr/>
        </p:nvSpPr>
        <p:spPr>
          <a:xfrm>
            <a:off x="384080" y="6088519"/>
            <a:ext cx="315871" cy="238117"/>
          </a:xfrm>
          <a:prstGeom prst="rect">
            <a:avLst/>
          </a:prstGeom>
          <a:solidFill>
            <a:srgbClr val="FF0000">
              <a:alpha val="100000"/>
            </a:srgbClr>
          </a:solidFill>
          <a:ln w="25452" cap="flat" cmpd="sng" algn="ctr">
            <a:solidFill>
              <a:srgbClr val="C00000">
                <a:alpha val="100000"/>
              </a:srgbClr>
            </a:solidFill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1028836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800" b="1" i="0" u="none" baseline="0">
                <a:solidFill>
                  <a:srgbClr val="FFFFFF">
                    <a:alpha val="100000"/>
                  </a:srgbClr>
                </a:solidFill>
                <a:latin typeface="굴림"/>
                <a:ea typeface="굴림"/>
              </a:rPr>
              <a:t>B</a:t>
            </a:r>
            <a:endParaRPr kumimoji="1" lang="en-US" altLang="ko-KR" sz="1800" b="1" i="0" u="none">
              <a:solidFill>
                <a:srgbClr val="FFFFFF">
                  <a:alpha val="100000"/>
                </a:srgbClr>
              </a:solidFill>
              <a:latin typeface="굴림"/>
              <a:ea typeface="굴림"/>
            </a:endParaRPr>
          </a:p>
        </p:txBody>
      </p:sp>
      <p:sp>
        <p:nvSpPr>
          <p:cNvPr id="38996" name="TextBox 38995"/>
          <p:cNvSpPr txBox="1"/>
          <p:nvPr/>
        </p:nvSpPr>
        <p:spPr>
          <a:xfrm>
            <a:off x="374591" y="2128433"/>
            <a:ext cx="7237690" cy="3960085"/>
          </a:xfrm>
          <a:prstGeom prst="rect">
            <a:avLst/>
          </a:prstGeom>
          <a:noFill/>
          <a:ln w="25508" cap="rnd" cmpd="sng" algn="ctr">
            <a:solidFill>
              <a:srgbClr val="800000">
                <a:alpha val="100000"/>
              </a:srgbClr>
            </a:solidFill>
            <a:prstDash val="sysDot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u="none" baseline="0">
              <a:solidFill>
                <a:schemeClr val="tx1"/>
              </a:solidFill>
              <a:latin typeface="굴림"/>
              <a:ea typeface="굴림"/>
            </a:endParaRPr>
          </a:p>
        </p:txBody>
      </p:sp>
      <p:sp>
        <p:nvSpPr>
          <p:cNvPr id="38997" name="TextBox 38996"/>
          <p:cNvSpPr txBox="1"/>
          <p:nvPr/>
        </p:nvSpPr>
        <p:spPr>
          <a:xfrm>
            <a:off x="385699" y="2128433"/>
            <a:ext cx="314252" cy="279366"/>
          </a:xfrm>
          <a:prstGeom prst="rect">
            <a:avLst/>
          </a:prstGeom>
          <a:solidFill>
            <a:srgbClr val="FF0000">
              <a:alpha val="100000"/>
            </a:srgbClr>
          </a:solidFill>
          <a:ln w="25452" cap="flat" cmpd="sng" algn="ctr">
            <a:solidFill>
              <a:srgbClr val="C00000">
                <a:alpha val="100000"/>
              </a:srgbClr>
            </a:solidFill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1028836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800" b="1" i="0" u="none" baseline="0">
                <a:solidFill>
                  <a:srgbClr val="FFFFFF">
                    <a:alpha val="100000"/>
                  </a:srgbClr>
                </a:solidFill>
                <a:latin typeface="굴림"/>
                <a:ea typeface="굴림"/>
              </a:rPr>
              <a:t>D</a:t>
            </a:r>
            <a:endParaRPr kumimoji="1" lang="en-US" altLang="ko-KR" sz="1800" b="1" i="0" u="none">
              <a:solidFill>
                <a:srgbClr val="FFFFFF">
                  <a:alpha val="100000"/>
                </a:srgbClr>
              </a:solidFill>
              <a:latin typeface="굴림"/>
              <a:ea typeface="굴림"/>
            </a:endParaRPr>
          </a:p>
        </p:txBody>
      </p:sp>
      <p:sp>
        <p:nvSpPr>
          <p:cNvPr id="38998" name="TextBox 38997"/>
          <p:cNvSpPr txBox="1"/>
          <p:nvPr/>
        </p:nvSpPr>
        <p:spPr>
          <a:xfrm>
            <a:off x="350757" y="1912587"/>
            <a:ext cx="7261524" cy="215846"/>
          </a:xfrm>
          <a:prstGeom prst="rect">
            <a:avLst/>
          </a:prstGeom>
          <a:noFill/>
          <a:ln w="25508" cap="rnd" cmpd="sng" algn="ctr">
            <a:solidFill>
              <a:srgbClr val="800000">
                <a:alpha val="100000"/>
              </a:srgbClr>
            </a:solidFill>
            <a:prstDash val="sysDot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u="none" baseline="0">
              <a:solidFill>
                <a:schemeClr val="tx1"/>
              </a:solidFill>
              <a:latin typeface="굴림"/>
              <a:ea typeface="굴림"/>
            </a:endParaRPr>
          </a:p>
        </p:txBody>
      </p:sp>
      <p:sp>
        <p:nvSpPr>
          <p:cNvPr id="38999" name="TextBox 38998"/>
          <p:cNvSpPr txBox="1"/>
          <p:nvPr/>
        </p:nvSpPr>
        <p:spPr>
          <a:xfrm>
            <a:off x="384080" y="1922132"/>
            <a:ext cx="315871" cy="206301"/>
          </a:xfrm>
          <a:prstGeom prst="rect">
            <a:avLst/>
          </a:prstGeom>
          <a:solidFill>
            <a:srgbClr val="FF0000">
              <a:alpha val="100000"/>
            </a:srgbClr>
          </a:solidFill>
          <a:ln w="25452" cap="flat" cmpd="sng" algn="ctr">
            <a:solidFill>
              <a:srgbClr val="C00000">
                <a:alpha val="100000"/>
              </a:srgbClr>
            </a:solidFill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1028836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800" b="1" i="0" u="none" baseline="0">
                <a:solidFill>
                  <a:srgbClr val="FFFFFF">
                    <a:alpha val="100000"/>
                  </a:srgbClr>
                </a:solidFill>
                <a:latin typeface="굴림"/>
                <a:ea typeface="굴림"/>
              </a:rPr>
              <a:t>C</a:t>
            </a:r>
            <a:endParaRPr kumimoji="1" lang="en-US" altLang="ko-KR" sz="1800" b="1" i="0" u="none">
              <a:solidFill>
                <a:srgbClr val="FFFFFF">
                  <a:alpha val="100000"/>
                </a:srgbClr>
              </a:solidFill>
              <a:latin typeface="굴림"/>
              <a:ea typeface="굴림"/>
            </a:endParaRPr>
          </a:p>
        </p:txBody>
      </p:sp>
    </p:spTree>
    <p:extLst>
      <p:ext uri="{BB962C8B-B14F-4D97-AF65-F5344CB8AC3E}">
        <p14:creationId xmlns:p14="http://schemas.microsoft.com/office/powerpoint/2010/main" val="29054234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9940" name="표 39939"/>
          <p:cNvGraphicFramePr/>
          <p:nvPr>
            <p:extLst>
              <p:ext uri="{D42A27DB-BD31-4B8C-83A1-F6EECF244321}">
                <p14:modId xmlns:p14="http://schemas.microsoft.com/office/powerpoint/2010/main" val="1259805622"/>
              </p:ext>
            </p:extLst>
          </p:nvPr>
        </p:nvGraphicFramePr>
        <p:xfrm>
          <a:off x="379335" y="0"/>
          <a:ext cx="9140907" cy="6890927"/>
        </p:xfrm>
        <a:graphic>
          <a:graphicData uri="http://schemas.openxmlformats.org/drawingml/2006/table">
            <a:tbl>
              <a:tblPr firstRow="1" bandRow="1"/>
              <a:tblGrid>
                <a:gridCol w="8745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853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90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491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508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4762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42871">
                <a:tc gridSpan="6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Project : OO 웹 애플리케이션</a:t>
                      </a:r>
                      <a:endParaRPr kumimoji="1" lang="ko-KR" altLang="en-US" sz="900" b="1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4458"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Page Subject</a:t>
                      </a:r>
                      <a:endParaRPr kumimoji="1" lang="en-US" altLang="ko-KR" sz="900" b="0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 축제행사 – 함안수박축제 구조도</a:t>
                      </a:r>
                      <a:endParaRPr kumimoji="1" lang="ko-KR" altLang="en-US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ID</a:t>
                      </a:r>
                      <a:endParaRPr kumimoji="1" lang="en-US" altLang="ko-KR" sz="900" b="0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28800" marT="53996" marB="53996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Page</a:t>
                      </a:r>
                      <a:endParaRPr kumimoji="1" lang="en-US" altLang="ko-KR" sz="900" b="0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28800" marT="53996" marB="53996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18</a:t>
                      </a:r>
                      <a:endParaRPr kumimoji="1" lang="en-US" altLang="ko-KR" sz="900" b="0" i="0" u="none" dirty="0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2871">
                <a:tc gridSpan="2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Page elements</a:t>
                      </a:r>
                      <a:endParaRPr kumimoji="1" lang="en-US" altLang="ko-KR" sz="900" b="0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>
                      <a:noFill/>
                    </a:lnB>
                    <a:solidFill>
                      <a:srgbClr val="DFDFDF">
                        <a:alpha val="10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4458">
                <a:tc rowSpan="6" gridSpan="2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rowSpan="6"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페이지설명 </a:t>
                      </a:r>
                      <a:endParaRPr kumimoji="1" lang="ko-KR" altLang="en-US" sz="900" b="1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30058">
                <a:tc gridSpan="2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C: 축제행사 카테고리의 중분류를 나태내며, 함안수박축제, 함안낙화놀이, 해바라기축제로 분류된다.</a:t>
                      </a:r>
                    </a:p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ko-KR" sz="900" b="0" i="0" u="none" baseline="0">
                        <a:solidFill>
                          <a:srgbClr val="333333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D: 함안수박축제의 내용이 담긴 영역이다. 축제 대표 이미지와 주소 및 관리처 정보를 제공하고, 행사의 유래와 주요 행사 내용을 안내한다.</a:t>
                      </a:r>
                      <a:endParaRPr kumimoji="1" lang="en-US" altLang="ko-KR" sz="900" b="0" i="0" u="none">
                        <a:solidFill>
                          <a:srgbClr val="333333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4458">
                <a:tc gridSpan="2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디자이너</a:t>
                      </a:r>
                      <a:endParaRPr kumimoji="1" lang="ko-KR" altLang="en-US" sz="900" b="1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30104">
                <a:tc gridSpan="2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2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축제 이미지와 주소</a:t>
                      </a:r>
                      <a:r>
                        <a:rPr kumimoji="1" lang="en-US" altLang="ko-KR" sz="12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,</a:t>
                      </a:r>
                      <a:r>
                        <a:rPr kumimoji="1" lang="ko-KR" altLang="en-US" sz="12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 관리처</a:t>
                      </a:r>
                      <a:r>
                        <a:rPr kumimoji="1" lang="en-US" altLang="ko-KR" sz="12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,</a:t>
                      </a:r>
                      <a:r>
                        <a:rPr kumimoji="1" lang="ko-KR" altLang="en-US" sz="12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 문의전화 영역을 지정하여 배치한다</a:t>
                      </a:r>
                      <a:r>
                        <a:rPr kumimoji="1" lang="en-US" altLang="ko-KR" sz="12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.</a:t>
                      </a:r>
                    </a:p>
                  </a:txBody>
                  <a:tcPr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2871">
                <a:tc gridSpan="2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개발자</a:t>
                      </a:r>
                      <a:endParaRPr kumimoji="1" lang="ko-KR" altLang="en-US" sz="900" b="1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01517">
                <a:tc gridSpan="2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u="none" baseline="0" dirty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40012" name="그림 40011"/>
          <p:cNvPicPr>
            <a:picLocks noChangeAspect="1"/>
          </p:cNvPicPr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379335" y="717422"/>
            <a:ext cx="7261469" cy="6136132"/>
          </a:xfrm>
          <a:prstGeom prst="rect">
            <a:avLst/>
          </a:prstGeom>
          <a:noFill/>
          <a:ln>
            <a:noFill/>
          </a:ln>
        </p:spPr>
      </p:pic>
      <p:sp>
        <p:nvSpPr>
          <p:cNvPr id="40013" name="TextBox 40012"/>
          <p:cNvSpPr txBox="1"/>
          <p:nvPr/>
        </p:nvSpPr>
        <p:spPr>
          <a:xfrm>
            <a:off x="372972" y="688844"/>
            <a:ext cx="7261524" cy="1103121"/>
          </a:xfrm>
          <a:prstGeom prst="rect">
            <a:avLst/>
          </a:prstGeom>
          <a:noFill/>
          <a:ln w="25508" cap="rnd" cmpd="sng" algn="ctr">
            <a:solidFill>
              <a:srgbClr val="800000">
                <a:alpha val="100000"/>
              </a:srgbClr>
            </a:solidFill>
            <a:prstDash val="sysDot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u="none" baseline="0">
              <a:solidFill>
                <a:schemeClr val="tx1"/>
              </a:solidFill>
              <a:latin typeface="굴림"/>
              <a:ea typeface="굴림"/>
            </a:endParaRPr>
          </a:p>
        </p:txBody>
      </p:sp>
      <p:sp>
        <p:nvSpPr>
          <p:cNvPr id="40014" name="TextBox 40013"/>
          <p:cNvSpPr txBox="1"/>
          <p:nvPr/>
        </p:nvSpPr>
        <p:spPr>
          <a:xfrm>
            <a:off x="384080" y="688844"/>
            <a:ext cx="315871" cy="298400"/>
          </a:xfrm>
          <a:prstGeom prst="rect">
            <a:avLst/>
          </a:prstGeom>
          <a:solidFill>
            <a:srgbClr val="FF0000">
              <a:alpha val="100000"/>
            </a:srgbClr>
          </a:solidFill>
          <a:ln w="25452" cap="flat" cmpd="sng" algn="ctr">
            <a:solidFill>
              <a:srgbClr val="C00000">
                <a:alpha val="100000"/>
              </a:srgbClr>
            </a:solidFill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1028836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800" b="1" i="0" u="none" baseline="0">
                <a:solidFill>
                  <a:srgbClr val="FFFFFF">
                    <a:alpha val="100000"/>
                  </a:srgbClr>
                </a:solidFill>
                <a:latin typeface="굴림"/>
                <a:ea typeface="굴림"/>
              </a:rPr>
              <a:t>A</a:t>
            </a:r>
            <a:endParaRPr kumimoji="1" lang="en-US" altLang="ko-KR" sz="1800" b="1" i="0" u="none">
              <a:solidFill>
                <a:srgbClr val="FFFFFF">
                  <a:alpha val="100000"/>
                </a:srgbClr>
              </a:solidFill>
              <a:latin typeface="굴림"/>
              <a:ea typeface="굴림"/>
            </a:endParaRPr>
          </a:p>
        </p:txBody>
      </p:sp>
      <p:sp>
        <p:nvSpPr>
          <p:cNvPr id="40015" name="TextBox 40014"/>
          <p:cNvSpPr txBox="1"/>
          <p:nvPr/>
        </p:nvSpPr>
        <p:spPr>
          <a:xfrm>
            <a:off x="382517" y="6232975"/>
            <a:ext cx="7258287" cy="625379"/>
          </a:xfrm>
          <a:prstGeom prst="rect">
            <a:avLst/>
          </a:prstGeom>
          <a:noFill/>
          <a:ln w="25508" cap="rnd" cmpd="sng" algn="ctr">
            <a:solidFill>
              <a:srgbClr val="800000">
                <a:alpha val="100000"/>
              </a:srgbClr>
            </a:solidFill>
            <a:prstDash val="sysDot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u="none" baseline="0">
              <a:solidFill>
                <a:schemeClr val="tx1"/>
              </a:solidFill>
              <a:latin typeface="굴림"/>
              <a:ea typeface="굴림"/>
            </a:endParaRPr>
          </a:p>
        </p:txBody>
      </p:sp>
      <p:sp>
        <p:nvSpPr>
          <p:cNvPr id="40016" name="TextBox 40015"/>
          <p:cNvSpPr txBox="1"/>
          <p:nvPr/>
        </p:nvSpPr>
        <p:spPr>
          <a:xfrm>
            <a:off x="384080" y="6210759"/>
            <a:ext cx="315871" cy="238061"/>
          </a:xfrm>
          <a:prstGeom prst="rect">
            <a:avLst/>
          </a:prstGeom>
          <a:solidFill>
            <a:srgbClr val="FF0000">
              <a:alpha val="100000"/>
            </a:srgbClr>
          </a:solidFill>
          <a:ln w="25452" cap="flat" cmpd="sng" algn="ctr">
            <a:solidFill>
              <a:srgbClr val="C00000">
                <a:alpha val="100000"/>
              </a:srgbClr>
            </a:solidFill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1028836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800" b="1" i="0" u="none" baseline="0">
                <a:solidFill>
                  <a:srgbClr val="FFFFFF">
                    <a:alpha val="100000"/>
                  </a:srgbClr>
                </a:solidFill>
                <a:latin typeface="굴림"/>
                <a:ea typeface="굴림"/>
              </a:rPr>
              <a:t>B</a:t>
            </a:r>
            <a:endParaRPr kumimoji="1" lang="en-US" altLang="ko-KR" sz="1800" b="1" i="0" u="none">
              <a:solidFill>
                <a:srgbClr val="FFFFFF">
                  <a:alpha val="100000"/>
                </a:srgbClr>
              </a:solidFill>
              <a:latin typeface="굴림"/>
              <a:ea typeface="굴림"/>
            </a:endParaRPr>
          </a:p>
        </p:txBody>
      </p:sp>
      <p:sp>
        <p:nvSpPr>
          <p:cNvPr id="40020" name="TextBox 40019"/>
          <p:cNvSpPr txBox="1"/>
          <p:nvPr/>
        </p:nvSpPr>
        <p:spPr>
          <a:xfrm>
            <a:off x="374591" y="2057043"/>
            <a:ext cx="7237690" cy="4175932"/>
          </a:xfrm>
          <a:prstGeom prst="rect">
            <a:avLst/>
          </a:prstGeom>
          <a:noFill/>
          <a:ln w="25508" cap="rnd" cmpd="sng" algn="ctr">
            <a:solidFill>
              <a:srgbClr val="800000">
                <a:alpha val="100000"/>
              </a:srgbClr>
            </a:solidFill>
            <a:prstDash val="sysDot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u="none" baseline="0">
              <a:solidFill>
                <a:schemeClr val="tx1"/>
              </a:solidFill>
              <a:latin typeface="굴림"/>
              <a:ea typeface="굴림"/>
            </a:endParaRPr>
          </a:p>
        </p:txBody>
      </p:sp>
      <p:sp>
        <p:nvSpPr>
          <p:cNvPr id="40021" name="TextBox 40020"/>
          <p:cNvSpPr txBox="1"/>
          <p:nvPr/>
        </p:nvSpPr>
        <p:spPr>
          <a:xfrm>
            <a:off x="385699" y="2066532"/>
            <a:ext cx="314252" cy="277803"/>
          </a:xfrm>
          <a:prstGeom prst="rect">
            <a:avLst/>
          </a:prstGeom>
          <a:solidFill>
            <a:srgbClr val="FF0000">
              <a:alpha val="100000"/>
            </a:srgbClr>
          </a:solidFill>
          <a:ln w="25452" cap="flat" cmpd="sng" algn="ctr">
            <a:solidFill>
              <a:srgbClr val="C00000">
                <a:alpha val="100000"/>
              </a:srgbClr>
            </a:solidFill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1028836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800" b="1" i="0" u="none" baseline="0">
                <a:solidFill>
                  <a:srgbClr val="FFFFFF">
                    <a:alpha val="100000"/>
                  </a:srgbClr>
                </a:solidFill>
                <a:latin typeface="굴림"/>
                <a:ea typeface="굴림"/>
              </a:rPr>
              <a:t>D</a:t>
            </a:r>
            <a:endParaRPr kumimoji="1" lang="en-US" altLang="ko-KR" sz="1800" b="1" i="0" u="none">
              <a:solidFill>
                <a:srgbClr val="FFFFFF">
                  <a:alpha val="100000"/>
                </a:srgbClr>
              </a:solidFill>
              <a:latin typeface="굴림"/>
              <a:ea typeface="굴림"/>
            </a:endParaRPr>
          </a:p>
        </p:txBody>
      </p:sp>
      <p:sp>
        <p:nvSpPr>
          <p:cNvPr id="40022" name="TextBox 40021"/>
          <p:cNvSpPr txBox="1"/>
          <p:nvPr/>
        </p:nvSpPr>
        <p:spPr>
          <a:xfrm>
            <a:off x="350757" y="1768131"/>
            <a:ext cx="7261524" cy="288911"/>
          </a:xfrm>
          <a:prstGeom prst="rect">
            <a:avLst/>
          </a:prstGeom>
          <a:noFill/>
          <a:ln w="25508" cap="rnd" cmpd="sng" algn="ctr">
            <a:solidFill>
              <a:srgbClr val="800000">
                <a:alpha val="100000"/>
              </a:srgbClr>
            </a:solidFill>
            <a:prstDash val="sysDot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u="none" baseline="0">
              <a:solidFill>
                <a:schemeClr val="tx1"/>
              </a:solidFill>
              <a:latin typeface="굴림"/>
              <a:ea typeface="굴림"/>
            </a:endParaRPr>
          </a:p>
        </p:txBody>
      </p:sp>
      <p:sp>
        <p:nvSpPr>
          <p:cNvPr id="40023" name="TextBox 40022"/>
          <p:cNvSpPr txBox="1"/>
          <p:nvPr/>
        </p:nvSpPr>
        <p:spPr>
          <a:xfrm>
            <a:off x="384080" y="1777676"/>
            <a:ext cx="315871" cy="279366"/>
          </a:xfrm>
          <a:prstGeom prst="rect">
            <a:avLst/>
          </a:prstGeom>
          <a:solidFill>
            <a:srgbClr val="FF0000">
              <a:alpha val="100000"/>
            </a:srgbClr>
          </a:solidFill>
          <a:ln w="25452" cap="flat" cmpd="sng" algn="ctr">
            <a:solidFill>
              <a:srgbClr val="C00000">
                <a:alpha val="100000"/>
              </a:srgbClr>
            </a:solidFill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1028836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800" b="1" i="0" u="none" baseline="0">
                <a:solidFill>
                  <a:srgbClr val="FFFFFF">
                    <a:alpha val="100000"/>
                  </a:srgbClr>
                </a:solidFill>
                <a:latin typeface="굴림"/>
                <a:ea typeface="굴림"/>
              </a:rPr>
              <a:t>C</a:t>
            </a:r>
            <a:endParaRPr kumimoji="1" lang="en-US" altLang="ko-KR" sz="1800" b="1" i="0" u="none">
              <a:solidFill>
                <a:srgbClr val="FFFFFF">
                  <a:alpha val="100000"/>
                </a:srgbClr>
              </a:solidFill>
              <a:latin typeface="굴림"/>
              <a:ea typeface="굴림"/>
            </a:endParaRPr>
          </a:p>
        </p:txBody>
      </p:sp>
    </p:spTree>
    <p:extLst>
      <p:ext uri="{BB962C8B-B14F-4D97-AF65-F5344CB8AC3E}">
        <p14:creationId xmlns:p14="http://schemas.microsoft.com/office/powerpoint/2010/main" val="26801530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64" name="표 40963"/>
          <p:cNvGraphicFramePr/>
          <p:nvPr>
            <p:extLst>
              <p:ext uri="{D42A27DB-BD31-4B8C-83A1-F6EECF244321}">
                <p14:modId xmlns:p14="http://schemas.microsoft.com/office/powerpoint/2010/main" val="2826116395"/>
              </p:ext>
            </p:extLst>
          </p:nvPr>
        </p:nvGraphicFramePr>
        <p:xfrm>
          <a:off x="379335" y="0"/>
          <a:ext cx="9140907" cy="6890927"/>
        </p:xfrm>
        <a:graphic>
          <a:graphicData uri="http://schemas.openxmlformats.org/drawingml/2006/table">
            <a:tbl>
              <a:tblPr firstRow="1" bandRow="1"/>
              <a:tblGrid>
                <a:gridCol w="8745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853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90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491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508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4762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42871">
                <a:tc gridSpan="6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Project : OO 웹 애플리케이션</a:t>
                      </a:r>
                      <a:endParaRPr kumimoji="1" lang="ko-KR" altLang="en-US" sz="900" b="1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4458"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Page Subject</a:t>
                      </a:r>
                      <a:endParaRPr kumimoji="1" lang="en-US" altLang="ko-KR" sz="900" b="0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  축제행사 – 함안낙화놀이 구조도</a:t>
                      </a:r>
                      <a:endParaRPr kumimoji="1" lang="ko-KR" altLang="en-US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ID</a:t>
                      </a:r>
                      <a:endParaRPr kumimoji="1" lang="en-US" altLang="ko-KR" sz="900" b="0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28800" marT="53996" marB="53996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Page</a:t>
                      </a:r>
                      <a:endParaRPr kumimoji="1" lang="en-US" altLang="ko-KR" sz="900" b="0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28800" marT="53996" marB="53996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19</a:t>
                      </a:r>
                      <a:endParaRPr kumimoji="1" lang="en-US" altLang="ko-KR" sz="900" b="0" i="0" u="none" dirty="0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2871">
                <a:tc gridSpan="2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Page elements</a:t>
                      </a:r>
                      <a:endParaRPr kumimoji="1" lang="en-US" altLang="ko-KR" sz="900" b="0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>
                      <a:noFill/>
                    </a:lnB>
                    <a:solidFill>
                      <a:srgbClr val="DFDFDF">
                        <a:alpha val="10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4458">
                <a:tc rowSpan="6" gridSpan="2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rowSpan="6"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페이지설명 </a:t>
                      </a:r>
                      <a:endParaRPr kumimoji="1" lang="ko-KR" altLang="en-US" sz="900" b="1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30058">
                <a:tc gridSpan="2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D: 함안낙화놀이의 내용이 담긴 영역이다. 축제 대표 이미지와 주소 및 관리처 정보를 제공하고, 행사의 유래와 주요 행사 내용을 안내한다.</a:t>
                      </a:r>
                      <a:endParaRPr kumimoji="1" lang="en-US" altLang="ko-KR" sz="900" b="0" i="0" u="none">
                        <a:solidFill>
                          <a:srgbClr val="333333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4458">
                <a:tc gridSpan="2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디자이너</a:t>
                      </a:r>
                      <a:endParaRPr kumimoji="1" lang="ko-KR" altLang="en-US" sz="900" b="1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30104">
                <a:tc gridSpan="2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2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축제 이미지와 주소</a:t>
                      </a:r>
                      <a:r>
                        <a:rPr kumimoji="1" lang="en-US" altLang="ko-KR" sz="12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,</a:t>
                      </a:r>
                      <a:r>
                        <a:rPr kumimoji="1" lang="ko-KR" altLang="en-US" sz="12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 관리처</a:t>
                      </a:r>
                      <a:r>
                        <a:rPr kumimoji="1" lang="en-US" altLang="ko-KR" sz="12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,</a:t>
                      </a:r>
                      <a:r>
                        <a:rPr kumimoji="1" lang="ko-KR" altLang="en-US" sz="12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 문의전화 영역을 지정하여 배치한다</a:t>
                      </a:r>
                      <a:r>
                        <a:rPr kumimoji="1" lang="en-US" altLang="ko-KR" sz="12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.</a:t>
                      </a:r>
                      <a:endParaRPr kumimoji="1" lang="ko-KR" altLang="en-US" sz="12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2871">
                <a:tc gridSpan="2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개발자</a:t>
                      </a:r>
                      <a:endParaRPr kumimoji="1" lang="ko-KR" altLang="en-US" sz="900" b="1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01517">
                <a:tc gridSpan="2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u="none" baseline="0" dirty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41036" name="그림 41035"/>
          <p:cNvPicPr>
            <a:picLocks noChangeAspect="1"/>
          </p:cNvPicPr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379335" y="725348"/>
            <a:ext cx="7256724" cy="6110791"/>
          </a:xfrm>
          <a:prstGeom prst="rect">
            <a:avLst/>
          </a:prstGeom>
          <a:noFill/>
          <a:ln>
            <a:noFill/>
          </a:ln>
        </p:spPr>
      </p:pic>
      <p:sp>
        <p:nvSpPr>
          <p:cNvPr id="41037" name="TextBox 41036"/>
          <p:cNvSpPr txBox="1"/>
          <p:nvPr/>
        </p:nvSpPr>
        <p:spPr>
          <a:xfrm>
            <a:off x="372972" y="736456"/>
            <a:ext cx="7261524" cy="1320586"/>
          </a:xfrm>
          <a:prstGeom prst="rect">
            <a:avLst/>
          </a:prstGeom>
          <a:noFill/>
          <a:ln w="25508" cap="rnd" cmpd="sng" algn="ctr">
            <a:solidFill>
              <a:srgbClr val="800000">
                <a:alpha val="100000"/>
              </a:srgbClr>
            </a:solidFill>
            <a:prstDash val="sysDot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u="none" baseline="0">
              <a:solidFill>
                <a:schemeClr val="tx1"/>
              </a:solidFill>
              <a:latin typeface="굴림"/>
              <a:ea typeface="굴림"/>
            </a:endParaRPr>
          </a:p>
        </p:txBody>
      </p:sp>
      <p:sp>
        <p:nvSpPr>
          <p:cNvPr id="41038" name="TextBox 41037"/>
          <p:cNvSpPr txBox="1"/>
          <p:nvPr/>
        </p:nvSpPr>
        <p:spPr>
          <a:xfrm>
            <a:off x="376154" y="758671"/>
            <a:ext cx="315871" cy="382517"/>
          </a:xfrm>
          <a:prstGeom prst="rect">
            <a:avLst/>
          </a:prstGeom>
          <a:solidFill>
            <a:srgbClr val="FF0000">
              <a:alpha val="100000"/>
            </a:srgbClr>
          </a:solidFill>
          <a:ln w="25452" cap="flat" cmpd="sng" algn="ctr">
            <a:solidFill>
              <a:srgbClr val="C00000">
                <a:alpha val="100000"/>
              </a:srgbClr>
            </a:solidFill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1028836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800" b="1" i="0" u="none" baseline="0">
                <a:solidFill>
                  <a:srgbClr val="FFFFFF">
                    <a:alpha val="100000"/>
                  </a:srgbClr>
                </a:solidFill>
                <a:latin typeface="굴림"/>
                <a:ea typeface="굴림"/>
              </a:rPr>
              <a:t>A</a:t>
            </a:r>
            <a:endParaRPr kumimoji="1" lang="en-US" altLang="ko-KR" sz="1800" b="1" i="0" u="none">
              <a:solidFill>
                <a:srgbClr val="FFFFFF">
                  <a:alpha val="100000"/>
                </a:srgbClr>
              </a:solidFill>
              <a:latin typeface="굴림"/>
              <a:ea typeface="굴림"/>
            </a:endParaRPr>
          </a:p>
        </p:txBody>
      </p:sp>
      <p:sp>
        <p:nvSpPr>
          <p:cNvPr id="41039" name="TextBox 41038"/>
          <p:cNvSpPr txBox="1"/>
          <p:nvPr/>
        </p:nvSpPr>
        <p:spPr>
          <a:xfrm>
            <a:off x="382517" y="6017129"/>
            <a:ext cx="7258287" cy="841225"/>
          </a:xfrm>
          <a:prstGeom prst="rect">
            <a:avLst/>
          </a:prstGeom>
          <a:noFill/>
          <a:ln w="25508" cap="rnd" cmpd="sng" algn="ctr">
            <a:solidFill>
              <a:srgbClr val="800000">
                <a:alpha val="100000"/>
              </a:srgbClr>
            </a:solidFill>
            <a:prstDash val="sysDot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u="none" baseline="0">
              <a:solidFill>
                <a:schemeClr val="tx1"/>
              </a:solidFill>
              <a:latin typeface="굴림"/>
              <a:ea typeface="굴림"/>
            </a:endParaRPr>
          </a:p>
        </p:txBody>
      </p:sp>
      <p:sp>
        <p:nvSpPr>
          <p:cNvPr id="41040" name="TextBox 41039"/>
          <p:cNvSpPr txBox="1"/>
          <p:nvPr/>
        </p:nvSpPr>
        <p:spPr>
          <a:xfrm>
            <a:off x="384080" y="5994913"/>
            <a:ext cx="315871" cy="238061"/>
          </a:xfrm>
          <a:prstGeom prst="rect">
            <a:avLst/>
          </a:prstGeom>
          <a:solidFill>
            <a:srgbClr val="FF0000">
              <a:alpha val="100000"/>
            </a:srgbClr>
          </a:solidFill>
          <a:ln w="25452" cap="flat" cmpd="sng" algn="ctr">
            <a:solidFill>
              <a:srgbClr val="C00000">
                <a:alpha val="100000"/>
              </a:srgbClr>
            </a:solidFill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1028836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800" b="1" i="0" u="none" baseline="0">
                <a:solidFill>
                  <a:srgbClr val="FFFFFF">
                    <a:alpha val="100000"/>
                  </a:srgbClr>
                </a:solidFill>
                <a:latin typeface="굴림"/>
                <a:ea typeface="굴림"/>
              </a:rPr>
              <a:t>B</a:t>
            </a:r>
            <a:endParaRPr kumimoji="1" lang="en-US" altLang="ko-KR" sz="1800" b="1" i="0" u="none">
              <a:solidFill>
                <a:srgbClr val="FFFFFF">
                  <a:alpha val="100000"/>
                </a:srgbClr>
              </a:solidFill>
              <a:latin typeface="굴림"/>
              <a:ea typeface="굴림"/>
            </a:endParaRPr>
          </a:p>
        </p:txBody>
      </p:sp>
      <p:sp>
        <p:nvSpPr>
          <p:cNvPr id="41044" name="TextBox 41043"/>
          <p:cNvSpPr txBox="1"/>
          <p:nvPr/>
        </p:nvSpPr>
        <p:spPr>
          <a:xfrm>
            <a:off x="374591" y="2057043"/>
            <a:ext cx="7237690" cy="4175932"/>
          </a:xfrm>
          <a:prstGeom prst="rect">
            <a:avLst/>
          </a:prstGeom>
          <a:noFill/>
          <a:ln w="25508" cap="rnd" cmpd="sng" algn="ctr">
            <a:solidFill>
              <a:srgbClr val="800000">
                <a:alpha val="100000"/>
              </a:srgbClr>
            </a:solidFill>
            <a:prstDash val="sysDot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u="none" baseline="0">
              <a:solidFill>
                <a:schemeClr val="tx1"/>
              </a:solidFill>
              <a:latin typeface="굴림"/>
              <a:ea typeface="굴림"/>
            </a:endParaRPr>
          </a:p>
        </p:txBody>
      </p:sp>
      <p:sp>
        <p:nvSpPr>
          <p:cNvPr id="41045" name="TextBox 41044"/>
          <p:cNvSpPr txBox="1"/>
          <p:nvPr/>
        </p:nvSpPr>
        <p:spPr>
          <a:xfrm>
            <a:off x="385699" y="2417345"/>
            <a:ext cx="314252" cy="277748"/>
          </a:xfrm>
          <a:prstGeom prst="rect">
            <a:avLst/>
          </a:prstGeom>
          <a:solidFill>
            <a:srgbClr val="FF0000">
              <a:alpha val="100000"/>
            </a:srgbClr>
          </a:solidFill>
          <a:ln w="25452" cap="flat" cmpd="sng" algn="ctr">
            <a:solidFill>
              <a:srgbClr val="C00000">
                <a:alpha val="100000"/>
              </a:srgbClr>
            </a:solidFill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1028836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800" b="1" i="0" u="none" baseline="0">
                <a:solidFill>
                  <a:srgbClr val="FFFFFF">
                    <a:alpha val="100000"/>
                  </a:srgbClr>
                </a:solidFill>
                <a:latin typeface="굴림"/>
                <a:ea typeface="굴림"/>
              </a:rPr>
              <a:t>D</a:t>
            </a:r>
            <a:endParaRPr kumimoji="1" lang="en-US" altLang="ko-KR" sz="1800" b="1" i="0" u="none">
              <a:solidFill>
                <a:srgbClr val="FFFFFF">
                  <a:alpha val="100000"/>
                </a:srgbClr>
              </a:solidFill>
              <a:latin typeface="굴림"/>
              <a:ea typeface="굴림"/>
            </a:endParaRPr>
          </a:p>
        </p:txBody>
      </p:sp>
      <p:sp>
        <p:nvSpPr>
          <p:cNvPr id="41046" name="TextBox 41045"/>
          <p:cNvSpPr txBox="1"/>
          <p:nvPr/>
        </p:nvSpPr>
        <p:spPr>
          <a:xfrm>
            <a:off x="350757" y="2057043"/>
            <a:ext cx="7261524" cy="360302"/>
          </a:xfrm>
          <a:prstGeom prst="rect">
            <a:avLst/>
          </a:prstGeom>
          <a:noFill/>
          <a:ln w="25508" cap="rnd" cmpd="sng" algn="ctr">
            <a:solidFill>
              <a:srgbClr val="800000">
                <a:alpha val="100000"/>
              </a:srgbClr>
            </a:solidFill>
            <a:prstDash val="sysDot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u="none" baseline="0">
              <a:solidFill>
                <a:schemeClr val="tx1"/>
              </a:solidFill>
              <a:latin typeface="굴림"/>
              <a:ea typeface="굴림"/>
            </a:endParaRPr>
          </a:p>
        </p:txBody>
      </p:sp>
      <p:sp>
        <p:nvSpPr>
          <p:cNvPr id="41047" name="TextBox 41046"/>
          <p:cNvSpPr txBox="1"/>
          <p:nvPr/>
        </p:nvSpPr>
        <p:spPr>
          <a:xfrm>
            <a:off x="384080" y="2057043"/>
            <a:ext cx="315871" cy="350757"/>
          </a:xfrm>
          <a:prstGeom prst="rect">
            <a:avLst/>
          </a:prstGeom>
          <a:solidFill>
            <a:srgbClr val="FF0000">
              <a:alpha val="100000"/>
            </a:srgbClr>
          </a:solidFill>
          <a:ln w="25452" cap="flat" cmpd="sng" algn="ctr">
            <a:solidFill>
              <a:srgbClr val="C00000">
                <a:alpha val="100000"/>
              </a:srgbClr>
            </a:solidFill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1028836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800" b="1" i="0" u="none" baseline="0">
                <a:solidFill>
                  <a:srgbClr val="FFFFFF">
                    <a:alpha val="100000"/>
                  </a:srgbClr>
                </a:solidFill>
                <a:latin typeface="굴림"/>
                <a:ea typeface="굴림"/>
              </a:rPr>
              <a:t>C</a:t>
            </a:r>
            <a:endParaRPr kumimoji="1" lang="en-US" altLang="ko-KR" sz="1800" b="1" i="0" u="none">
              <a:solidFill>
                <a:srgbClr val="FFFFFF">
                  <a:alpha val="100000"/>
                </a:srgbClr>
              </a:solidFill>
              <a:latin typeface="굴림"/>
              <a:ea typeface="굴림"/>
            </a:endParaRPr>
          </a:p>
        </p:txBody>
      </p:sp>
    </p:spTree>
    <p:extLst>
      <p:ext uri="{BB962C8B-B14F-4D97-AF65-F5344CB8AC3E}">
        <p14:creationId xmlns:p14="http://schemas.microsoft.com/office/powerpoint/2010/main" val="17312708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6" name="가로 글상자 10245"/>
          <p:cNvSpPr txBox="1"/>
          <p:nvPr/>
        </p:nvSpPr>
        <p:spPr>
          <a:xfrm>
            <a:off x="814266" y="1242777"/>
            <a:ext cx="1182174" cy="677736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3800" b="0" i="0" u="none" baseline="0">
                <a:solidFill>
                  <a:schemeClr val="tx1"/>
                </a:solidFill>
                <a:latin typeface="돋움"/>
                <a:ea typeface="굴림"/>
              </a:rPr>
              <a:t>목차</a:t>
            </a:r>
          </a:p>
        </p:txBody>
      </p:sp>
      <p:sp>
        <p:nvSpPr>
          <p:cNvPr id="10247" name="가로 글상자 10246"/>
          <p:cNvSpPr txBox="1"/>
          <p:nvPr/>
        </p:nvSpPr>
        <p:spPr>
          <a:xfrm>
            <a:off x="1737990" y="2285560"/>
            <a:ext cx="2430150" cy="3132260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342945" lvl="0" indent="-342945" algn="l" rtl="0" eaLnBrk="0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돋움"/>
              <a:buAutoNum type="arabicPeriod"/>
              <a:defRPr/>
            </a:pPr>
            <a:r>
              <a:rPr kumimoji="1" lang="ko-KR" altLang="en-US" sz="2000" b="0" i="0" u="none" baseline="0">
                <a:solidFill>
                  <a:schemeClr val="tx1"/>
                </a:solidFill>
                <a:latin typeface="돋움"/>
                <a:ea typeface="굴림"/>
              </a:rPr>
              <a:t>메뉴 설계도</a:t>
            </a:r>
          </a:p>
          <a:p>
            <a:pPr marL="342945" lvl="0" indent="-342945" algn="l" rtl="0" eaLnBrk="0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돋움"/>
              <a:buAutoNum type="arabicPeriod"/>
              <a:defRPr/>
            </a:pPr>
            <a:r>
              <a:rPr kumimoji="1" lang="ko-KR" altLang="en-US" sz="2000" b="0" i="0" u="none" baseline="0">
                <a:solidFill>
                  <a:schemeClr val="tx1"/>
                </a:solidFill>
                <a:latin typeface="돋움"/>
                <a:ea typeface="굴림"/>
              </a:rPr>
              <a:t>사용자 시나리오</a:t>
            </a:r>
          </a:p>
          <a:p>
            <a:pPr marL="342945" lvl="0" indent="-342945" algn="l" rtl="0" eaLnBrk="0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돋움"/>
              <a:buAutoNum type="arabicPeriod"/>
              <a:defRPr/>
            </a:pPr>
            <a:r>
              <a:rPr kumimoji="1" lang="en-US" altLang="ko-KR" sz="2000" b="0" i="0" u="none" baseline="0">
                <a:solidFill>
                  <a:schemeClr val="tx1"/>
                </a:solidFill>
                <a:latin typeface="돋움"/>
                <a:ea typeface="굴림"/>
              </a:rPr>
              <a:t>UI </a:t>
            </a:r>
            <a:r>
              <a:rPr kumimoji="1" lang="ko-KR" altLang="en-US" sz="2000" b="0" i="0" u="none" baseline="0">
                <a:solidFill>
                  <a:schemeClr val="tx1"/>
                </a:solidFill>
                <a:latin typeface="돋움"/>
                <a:ea typeface="굴림"/>
              </a:rPr>
              <a:t>프로세스</a:t>
            </a:r>
          </a:p>
          <a:p>
            <a:pPr marL="342945" lvl="0" indent="-342945" algn="l" rtl="0" eaLnBrk="0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돋움"/>
              <a:buAutoNum type="arabicPeriod"/>
              <a:defRPr/>
            </a:pPr>
            <a:r>
              <a:rPr kumimoji="1" lang="ko-KR" altLang="en-US" sz="2000" b="0" i="0" u="none" baseline="0">
                <a:solidFill>
                  <a:schemeClr val="tx1"/>
                </a:solidFill>
                <a:latin typeface="돋움"/>
                <a:ea typeface="굴림"/>
              </a:rPr>
              <a:t>스토리보드</a:t>
            </a:r>
          </a:p>
          <a:p>
            <a:pPr marL="342945" lvl="0" indent="-342945" algn="l" rtl="0" eaLnBrk="0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돋움"/>
              <a:buAutoNum type="arabicPeriod"/>
              <a:defRPr/>
            </a:pPr>
            <a:r>
              <a:rPr kumimoji="1" lang="ko-KR" altLang="en-US" sz="2000" b="0" i="0" u="none" baseline="0">
                <a:solidFill>
                  <a:schemeClr val="tx1"/>
                </a:solidFill>
                <a:latin typeface="돋움"/>
                <a:ea typeface="굴림"/>
              </a:rPr>
              <a:t>프로토타입</a:t>
            </a:r>
          </a:p>
        </p:txBody>
      </p:sp>
    </p:spTree>
    <p:extLst>
      <p:ext uri="{BB962C8B-B14F-4D97-AF65-F5344CB8AC3E}">
        <p14:creationId xmlns:p14="http://schemas.microsoft.com/office/powerpoint/2010/main" val="20736290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988" name="표 41987"/>
          <p:cNvGraphicFramePr/>
          <p:nvPr>
            <p:extLst>
              <p:ext uri="{D42A27DB-BD31-4B8C-83A1-F6EECF244321}">
                <p14:modId xmlns:p14="http://schemas.microsoft.com/office/powerpoint/2010/main" val="1418559783"/>
              </p:ext>
            </p:extLst>
          </p:nvPr>
        </p:nvGraphicFramePr>
        <p:xfrm>
          <a:off x="379335" y="0"/>
          <a:ext cx="9140907" cy="6890927"/>
        </p:xfrm>
        <a:graphic>
          <a:graphicData uri="http://schemas.openxmlformats.org/drawingml/2006/table">
            <a:tbl>
              <a:tblPr firstRow="1" bandRow="1"/>
              <a:tblGrid>
                <a:gridCol w="8745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853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90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491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508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4762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42871">
                <a:tc gridSpan="6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Project : OO 웹 애플리케이션</a:t>
                      </a:r>
                      <a:endParaRPr kumimoji="1" lang="ko-KR" altLang="en-US" sz="900" b="1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4458"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Page Subject</a:t>
                      </a:r>
                      <a:endParaRPr kumimoji="1" lang="en-US" altLang="ko-KR" sz="900" b="0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 축제행사 – 해바라기축제 구조도</a:t>
                      </a:r>
                      <a:endParaRPr kumimoji="1" lang="ko-KR" altLang="en-US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ID</a:t>
                      </a:r>
                      <a:endParaRPr kumimoji="1" lang="en-US" altLang="ko-KR" sz="900" b="0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28800" marT="53996" marB="53996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Page</a:t>
                      </a:r>
                      <a:endParaRPr kumimoji="1" lang="en-US" altLang="ko-KR" sz="900" b="0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28800" marT="53996" marB="53996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20</a:t>
                      </a:r>
                      <a:endParaRPr kumimoji="1" lang="en-US" altLang="ko-KR" sz="900" b="0" i="0" u="none" dirty="0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2871">
                <a:tc gridSpan="2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Page elements</a:t>
                      </a:r>
                      <a:endParaRPr kumimoji="1" lang="en-US" altLang="ko-KR" sz="900" b="0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>
                      <a:noFill/>
                    </a:lnB>
                    <a:solidFill>
                      <a:srgbClr val="DFDFDF">
                        <a:alpha val="10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4458">
                <a:tc rowSpan="6" gridSpan="2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rowSpan="6"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페이지설명 </a:t>
                      </a:r>
                      <a:endParaRPr kumimoji="1" lang="ko-KR" altLang="en-US" sz="900" b="1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30058">
                <a:tc gridSpan="2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D: 해바라기축제의 내용이 담긴 영역이다. 축제 대표 이미지와 주소 및 관리처 정보를 제공하고, 행사의 유래와 주요 행사 내용을 안내한다.</a:t>
                      </a:r>
                      <a:endParaRPr kumimoji="1" lang="en-US" altLang="ko-KR" sz="900" b="0" i="0" u="none">
                        <a:solidFill>
                          <a:srgbClr val="333333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4458">
                <a:tc gridSpan="2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디자이너</a:t>
                      </a:r>
                      <a:endParaRPr kumimoji="1" lang="ko-KR" altLang="en-US" sz="900" b="1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30104">
                <a:tc gridSpan="2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2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축제 이미지와 주소</a:t>
                      </a:r>
                      <a:r>
                        <a:rPr kumimoji="1" lang="en-US" altLang="ko-KR" sz="12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,</a:t>
                      </a:r>
                      <a:r>
                        <a:rPr kumimoji="1" lang="ko-KR" altLang="en-US" sz="12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 관리처</a:t>
                      </a:r>
                      <a:r>
                        <a:rPr kumimoji="1" lang="en-US" altLang="ko-KR" sz="12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,</a:t>
                      </a:r>
                      <a:r>
                        <a:rPr kumimoji="1" lang="ko-KR" altLang="en-US" sz="12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 문의전화 영역을 지정하여 배치한다</a:t>
                      </a:r>
                      <a:r>
                        <a:rPr kumimoji="1" lang="en-US" altLang="ko-KR" sz="12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.</a:t>
                      </a:r>
                      <a:endParaRPr kumimoji="1" lang="ko-KR" altLang="en-US" sz="12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2871">
                <a:tc gridSpan="2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개발자</a:t>
                      </a:r>
                      <a:endParaRPr kumimoji="1" lang="ko-KR" altLang="en-US" sz="900" b="1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01517">
                <a:tc gridSpan="2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u="none" baseline="0" dirty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42060" name="그림 42059"/>
          <p:cNvPicPr>
            <a:picLocks noChangeAspect="1"/>
          </p:cNvPicPr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379335" y="726967"/>
            <a:ext cx="7247235" cy="6109172"/>
          </a:xfrm>
          <a:prstGeom prst="rect">
            <a:avLst/>
          </a:prstGeom>
          <a:noFill/>
          <a:ln>
            <a:noFill/>
          </a:ln>
        </p:spPr>
      </p:pic>
      <p:sp>
        <p:nvSpPr>
          <p:cNvPr id="42061" name="TextBox 42060"/>
          <p:cNvSpPr txBox="1"/>
          <p:nvPr/>
        </p:nvSpPr>
        <p:spPr>
          <a:xfrm>
            <a:off x="372972" y="736456"/>
            <a:ext cx="7261524" cy="1249140"/>
          </a:xfrm>
          <a:prstGeom prst="rect">
            <a:avLst/>
          </a:prstGeom>
          <a:noFill/>
          <a:ln w="25508" cap="rnd" cmpd="sng" algn="ctr">
            <a:solidFill>
              <a:srgbClr val="800000">
                <a:alpha val="100000"/>
              </a:srgbClr>
            </a:solidFill>
            <a:prstDash val="sysDot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u="none" baseline="0">
              <a:solidFill>
                <a:schemeClr val="tx1"/>
              </a:solidFill>
              <a:latin typeface="굴림"/>
              <a:ea typeface="굴림"/>
            </a:endParaRPr>
          </a:p>
        </p:txBody>
      </p:sp>
      <p:sp>
        <p:nvSpPr>
          <p:cNvPr id="42062" name="TextBox 42061"/>
          <p:cNvSpPr txBox="1"/>
          <p:nvPr/>
        </p:nvSpPr>
        <p:spPr>
          <a:xfrm>
            <a:off x="376154" y="758671"/>
            <a:ext cx="315871" cy="361920"/>
          </a:xfrm>
          <a:prstGeom prst="rect">
            <a:avLst/>
          </a:prstGeom>
          <a:solidFill>
            <a:srgbClr val="FF0000">
              <a:alpha val="100000"/>
            </a:srgbClr>
          </a:solidFill>
          <a:ln w="25452" cap="flat" cmpd="sng" algn="ctr">
            <a:solidFill>
              <a:srgbClr val="C00000">
                <a:alpha val="100000"/>
              </a:srgbClr>
            </a:solidFill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1028836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800" b="1" i="0" u="none" baseline="0">
                <a:solidFill>
                  <a:srgbClr val="FFFFFF">
                    <a:alpha val="100000"/>
                  </a:srgbClr>
                </a:solidFill>
                <a:latin typeface="굴림"/>
                <a:ea typeface="굴림"/>
              </a:rPr>
              <a:t>A</a:t>
            </a:r>
            <a:endParaRPr kumimoji="1" lang="en-US" altLang="ko-KR" sz="1800" b="1" i="0" u="none">
              <a:solidFill>
                <a:srgbClr val="FFFFFF">
                  <a:alpha val="100000"/>
                </a:srgbClr>
              </a:solidFill>
              <a:latin typeface="굴림"/>
              <a:ea typeface="굴림"/>
            </a:endParaRPr>
          </a:p>
        </p:txBody>
      </p:sp>
      <p:sp>
        <p:nvSpPr>
          <p:cNvPr id="42063" name="TextBox 42062"/>
          <p:cNvSpPr txBox="1"/>
          <p:nvPr/>
        </p:nvSpPr>
        <p:spPr>
          <a:xfrm>
            <a:off x="382517" y="6017129"/>
            <a:ext cx="7258287" cy="841225"/>
          </a:xfrm>
          <a:prstGeom prst="rect">
            <a:avLst/>
          </a:prstGeom>
          <a:noFill/>
          <a:ln w="25508" cap="rnd" cmpd="sng" algn="ctr">
            <a:solidFill>
              <a:srgbClr val="800000">
                <a:alpha val="100000"/>
              </a:srgbClr>
            </a:solidFill>
            <a:prstDash val="sysDot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u="none" baseline="0">
              <a:solidFill>
                <a:schemeClr val="tx1"/>
              </a:solidFill>
              <a:latin typeface="굴림"/>
              <a:ea typeface="굴림"/>
            </a:endParaRPr>
          </a:p>
        </p:txBody>
      </p:sp>
      <p:sp>
        <p:nvSpPr>
          <p:cNvPr id="42064" name="TextBox 42063"/>
          <p:cNvSpPr txBox="1"/>
          <p:nvPr/>
        </p:nvSpPr>
        <p:spPr>
          <a:xfrm>
            <a:off x="384080" y="5994913"/>
            <a:ext cx="315871" cy="238061"/>
          </a:xfrm>
          <a:prstGeom prst="rect">
            <a:avLst/>
          </a:prstGeom>
          <a:solidFill>
            <a:srgbClr val="FF0000">
              <a:alpha val="100000"/>
            </a:srgbClr>
          </a:solidFill>
          <a:ln w="25452" cap="flat" cmpd="sng" algn="ctr">
            <a:solidFill>
              <a:srgbClr val="C00000">
                <a:alpha val="100000"/>
              </a:srgbClr>
            </a:solidFill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1028836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800" b="1" i="0" u="none" baseline="0">
                <a:solidFill>
                  <a:srgbClr val="FFFFFF">
                    <a:alpha val="100000"/>
                  </a:srgbClr>
                </a:solidFill>
                <a:latin typeface="굴림"/>
                <a:ea typeface="굴림"/>
              </a:rPr>
              <a:t>B</a:t>
            </a:r>
            <a:endParaRPr kumimoji="1" lang="en-US" altLang="ko-KR" sz="1800" b="1" i="0" u="none">
              <a:solidFill>
                <a:srgbClr val="FFFFFF">
                  <a:alpha val="100000"/>
                </a:srgbClr>
              </a:solidFill>
              <a:latin typeface="굴림"/>
              <a:ea typeface="굴림"/>
            </a:endParaRPr>
          </a:p>
        </p:txBody>
      </p:sp>
      <p:sp>
        <p:nvSpPr>
          <p:cNvPr id="42068" name="TextBox 42067"/>
          <p:cNvSpPr txBox="1"/>
          <p:nvPr/>
        </p:nvSpPr>
        <p:spPr>
          <a:xfrm>
            <a:off x="374591" y="2272889"/>
            <a:ext cx="7237690" cy="3960085"/>
          </a:xfrm>
          <a:prstGeom prst="rect">
            <a:avLst/>
          </a:prstGeom>
          <a:noFill/>
          <a:ln w="25508" cap="rnd" cmpd="sng" algn="ctr">
            <a:solidFill>
              <a:srgbClr val="800000">
                <a:alpha val="100000"/>
              </a:srgbClr>
            </a:solidFill>
            <a:prstDash val="sysDot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u="none" baseline="0">
              <a:solidFill>
                <a:schemeClr val="tx1"/>
              </a:solidFill>
              <a:latin typeface="굴림"/>
              <a:ea typeface="굴림"/>
            </a:endParaRPr>
          </a:p>
        </p:txBody>
      </p:sp>
      <p:sp>
        <p:nvSpPr>
          <p:cNvPr id="42069" name="TextBox 42068"/>
          <p:cNvSpPr txBox="1"/>
          <p:nvPr/>
        </p:nvSpPr>
        <p:spPr>
          <a:xfrm>
            <a:off x="412658" y="2272889"/>
            <a:ext cx="312689" cy="277748"/>
          </a:xfrm>
          <a:prstGeom prst="rect">
            <a:avLst/>
          </a:prstGeom>
          <a:solidFill>
            <a:srgbClr val="FF0000">
              <a:alpha val="100000"/>
            </a:srgbClr>
          </a:solidFill>
          <a:ln w="25452" cap="flat" cmpd="sng" algn="ctr">
            <a:solidFill>
              <a:srgbClr val="C00000">
                <a:alpha val="100000"/>
              </a:srgbClr>
            </a:solidFill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1028836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800" b="1" i="0" u="none" baseline="0">
                <a:solidFill>
                  <a:srgbClr val="FFFFFF">
                    <a:alpha val="100000"/>
                  </a:srgbClr>
                </a:solidFill>
                <a:latin typeface="굴림"/>
                <a:ea typeface="굴림"/>
              </a:rPr>
              <a:t>D</a:t>
            </a:r>
            <a:endParaRPr kumimoji="1" lang="en-US" altLang="ko-KR" sz="1800" b="1" i="0" u="none">
              <a:solidFill>
                <a:srgbClr val="FFFFFF">
                  <a:alpha val="100000"/>
                </a:srgbClr>
              </a:solidFill>
              <a:latin typeface="굴림"/>
              <a:ea typeface="굴림"/>
            </a:endParaRPr>
          </a:p>
        </p:txBody>
      </p:sp>
      <p:sp>
        <p:nvSpPr>
          <p:cNvPr id="42070" name="TextBox 42069"/>
          <p:cNvSpPr txBox="1"/>
          <p:nvPr/>
        </p:nvSpPr>
        <p:spPr>
          <a:xfrm flipV="1">
            <a:off x="350757" y="1985596"/>
            <a:ext cx="7261524" cy="287292"/>
          </a:xfrm>
          <a:prstGeom prst="rect">
            <a:avLst/>
          </a:prstGeom>
          <a:noFill/>
          <a:ln w="25508" cap="rnd" cmpd="sng" algn="ctr">
            <a:solidFill>
              <a:srgbClr val="800000">
                <a:alpha val="100000"/>
              </a:srgbClr>
            </a:solidFill>
            <a:prstDash val="sysDot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u="none" baseline="0">
              <a:solidFill>
                <a:schemeClr val="tx1"/>
              </a:solidFill>
              <a:latin typeface="굴림"/>
              <a:ea typeface="굴림"/>
            </a:endParaRPr>
          </a:p>
        </p:txBody>
      </p:sp>
      <p:sp>
        <p:nvSpPr>
          <p:cNvPr id="42071" name="TextBox 42070"/>
          <p:cNvSpPr txBox="1"/>
          <p:nvPr/>
        </p:nvSpPr>
        <p:spPr>
          <a:xfrm>
            <a:off x="412658" y="1985596"/>
            <a:ext cx="314308" cy="287292"/>
          </a:xfrm>
          <a:prstGeom prst="rect">
            <a:avLst/>
          </a:prstGeom>
          <a:solidFill>
            <a:srgbClr val="FF0000">
              <a:alpha val="100000"/>
            </a:srgbClr>
          </a:solidFill>
          <a:ln w="25452" cap="flat" cmpd="sng" algn="ctr">
            <a:solidFill>
              <a:srgbClr val="C00000">
                <a:alpha val="100000"/>
              </a:srgbClr>
            </a:solidFill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1028836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800" b="1" i="0" u="none" baseline="0">
                <a:solidFill>
                  <a:srgbClr val="FFFFFF">
                    <a:alpha val="100000"/>
                  </a:srgbClr>
                </a:solidFill>
                <a:latin typeface="굴림"/>
                <a:ea typeface="굴림"/>
              </a:rPr>
              <a:t>C</a:t>
            </a:r>
            <a:endParaRPr kumimoji="1" lang="en-US" altLang="ko-KR" sz="1800" b="1" i="0" u="none">
              <a:solidFill>
                <a:srgbClr val="FFFFFF">
                  <a:alpha val="100000"/>
                </a:srgbClr>
              </a:solidFill>
              <a:latin typeface="굴림"/>
              <a:ea typeface="굴림"/>
            </a:endParaRPr>
          </a:p>
        </p:txBody>
      </p:sp>
    </p:spTree>
    <p:extLst>
      <p:ext uri="{BB962C8B-B14F-4D97-AF65-F5344CB8AC3E}">
        <p14:creationId xmlns:p14="http://schemas.microsoft.com/office/powerpoint/2010/main" val="14038593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62" name="표 4096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1802656"/>
              </p:ext>
            </p:extLst>
          </p:nvPr>
        </p:nvGraphicFramePr>
        <p:xfrm>
          <a:off x="382013" y="0"/>
          <a:ext cx="9134029" cy="6834377"/>
        </p:xfrm>
        <a:graphic>
          <a:graphicData uri="http://schemas.openxmlformats.org/drawingml/2006/table">
            <a:tbl>
              <a:tblPr firstRow="1" bandRow="1"/>
              <a:tblGrid>
                <a:gridCol w="8737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810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88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483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474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4730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44231">
                <a:tc gridSpan="6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Project : </a:t>
                      </a: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함안</a:t>
                      </a:r>
                      <a:r>
                        <a:rPr kumimoji="1" lang="en-US" altLang="ko-KR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 </a:t>
                      </a: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웹 애플리케이션</a:t>
                      </a:r>
                      <a:endParaRPr kumimoji="1" lang="en-US" altLang="ko-KR" sz="900" b="1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5817"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Page Subject</a:t>
                      </a:r>
                    </a:p>
                  </a:txBody>
                  <a:tcPr marL="54000" marR="54000" marT="53996" marB="53996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 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함안여행 구조도</a:t>
                      </a:r>
                      <a:endParaRPr kumimoji="1" lang="ko-KR" altLang="en-US" sz="900" b="0" i="0" u="none">
                        <a:solidFill>
                          <a:srgbClr val="333333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tabLst>
                          <a:tab pos="266735" algn="r"/>
                        </a:tabLst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ID</a:t>
                      </a:r>
                    </a:p>
                  </a:txBody>
                  <a:tcPr marL="54000" marR="28800" marT="53996" marB="53996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 anchorCtr="1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Page</a:t>
                      </a:r>
                    </a:p>
                  </a:txBody>
                  <a:tcPr marL="54000" marR="28800" marT="53996" marB="53996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 dirty="0" smtClean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21</a:t>
                      </a:r>
                      <a:endParaRPr kumimoji="1" lang="ko-KR" altLang="ko-KR" sz="900" b="0" i="0" u="none" dirty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 anchorCtr="1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4231">
                <a:tc gridSpan="2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Page elements</a:t>
                      </a:r>
                    </a:p>
                  </a:txBody>
                  <a:tcPr marL="54000" marR="54000" marT="53996" marB="53996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>
                      <a:noFill/>
                    </a:lnB>
                    <a:solidFill>
                      <a:srgbClr val="DFDFDF">
                        <a:alpha val="10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참고 </a:t>
                      </a: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: </a:t>
                      </a:r>
                      <a:r>
                        <a:rPr kumimoji="1" lang="ko-KR" altLang="en-US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함안여행 </a:t>
                      </a: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&gt; </a:t>
                      </a:r>
                      <a:r>
                        <a:rPr kumimoji="1" lang="ko-KR" altLang="en-US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지형문화재현황</a:t>
                      </a:r>
                      <a:endParaRPr kumimoji="1" lang="en-US" altLang="ko-KR" sz="900" b="0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5817">
                <a:tc rowSpan="6" gridSpan="2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90000" marR="90000" marT="46797" marB="46797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rowSpan="6"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페이지설명 </a:t>
                      </a:r>
                    </a:p>
                  </a:txBody>
                  <a:tcPr marL="54000" marR="54000" marT="53996" marB="53996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29578">
                <a:tc gridSpan="2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B: </a:t>
                      </a:r>
                      <a:r>
                        <a:rPr kumimoji="1" lang="ko-KR" altLang="en-US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서브페이지인 함안여행의 지정 문화재 현황의 주 콘텐츠 영역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국가 지정문화재</a:t>
                      </a:r>
                      <a:r>
                        <a:rPr kumimoji="1" lang="en-US" altLang="ko-KR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, </a:t>
                      </a:r>
                      <a:r>
                        <a:rPr kumimoji="1" lang="ko-KR" altLang="en-US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지방유형문화재</a:t>
                      </a:r>
                      <a:r>
                        <a:rPr kumimoji="1" lang="en-US" altLang="ko-KR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, </a:t>
                      </a:r>
                      <a:r>
                        <a:rPr kumimoji="1" lang="ko-KR" altLang="en-US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지방무형 문화재는 테이블로 구현하였다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>
                        <a:solidFill>
                          <a:srgbClr val="333333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5817">
                <a:tc gridSpan="2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디자이너</a:t>
                      </a:r>
                      <a:endParaRPr kumimoji="1" lang="ko-KR" altLang="en-US" sz="900" b="0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30365">
                <a:tc gridSpan="2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주 콘텐츠영역을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현황 문화재 별로 겹치지 않게끔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구역을 나눠 테이블로 작성한다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4231">
                <a:tc gridSpan="2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개발자</a:t>
                      </a:r>
                      <a:endParaRPr kumimoji="1" lang="ko-KR" altLang="en-US" sz="900" b="0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01527">
                <a:tc gridSpan="2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 dirty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40996" name="그림 40995"/>
          <p:cNvPicPr>
            <a:picLocks noChangeAspect="1"/>
          </p:cNvPicPr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2873184" y="1143311"/>
            <a:ext cx="1906076" cy="517111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997" name="직선 연결선 40996"/>
          <p:cNvCxnSpPr/>
          <p:nvPr/>
        </p:nvCxnSpPr>
        <p:spPr>
          <a:xfrm>
            <a:off x="2903298" y="1025979"/>
            <a:ext cx="1853768" cy="0"/>
          </a:xfrm>
          <a:prstGeom prst="line">
            <a:avLst/>
          </a:prstGeom>
          <a:noFill/>
          <a:ln w="9544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40998" name="TextBox 40997"/>
          <p:cNvSpPr txBox="1"/>
          <p:nvPr/>
        </p:nvSpPr>
        <p:spPr>
          <a:xfrm>
            <a:off x="3692998" y="813512"/>
            <a:ext cx="260091" cy="144266"/>
          </a:xfrm>
          <a:prstGeom prst="rect">
            <a:avLst/>
          </a:prstGeom>
          <a:solidFill>
            <a:srgbClr val="C0C0C0">
              <a:alpha val="50200"/>
            </a:srgbClr>
          </a:solidFill>
          <a:ln w="9544" cap="flat" cmpd="sng" algn="ctr">
            <a:solidFill>
              <a:srgbClr val="969696">
                <a:alpha val="100000"/>
              </a:srgbClr>
            </a:solidFill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ctr">
            <a:noAutofit/>
          </a:bodyPr>
          <a:lstStyle/>
          <a:p>
            <a:pPr marL="0" lvl="0" indent="0" algn="ctr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800" b="0" i="0" u="none" baseline="0">
                <a:solidFill>
                  <a:schemeClr val="tx1"/>
                </a:solidFill>
                <a:latin typeface="Trebuchet MS"/>
                <a:ea typeface="굴림"/>
              </a:rPr>
              <a:t>1200</a:t>
            </a:r>
          </a:p>
        </p:txBody>
      </p:sp>
      <p:cxnSp>
        <p:nvCxnSpPr>
          <p:cNvPr id="40999" name="직선 연결선 40998"/>
          <p:cNvCxnSpPr/>
          <p:nvPr/>
        </p:nvCxnSpPr>
        <p:spPr>
          <a:xfrm>
            <a:off x="2903846" y="1026161"/>
            <a:ext cx="0" cy="2331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000" name="직선 연결선 40999"/>
          <p:cNvCxnSpPr/>
          <p:nvPr/>
        </p:nvCxnSpPr>
        <p:spPr>
          <a:xfrm>
            <a:off x="4757916" y="1026161"/>
            <a:ext cx="0" cy="2331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001" name="직선 연결선 41000"/>
          <p:cNvCxnSpPr/>
          <p:nvPr/>
        </p:nvCxnSpPr>
        <p:spPr>
          <a:xfrm>
            <a:off x="4635791" y="1149872"/>
            <a:ext cx="29817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002" name="직선 연결선 41001"/>
          <p:cNvCxnSpPr/>
          <p:nvPr/>
        </p:nvCxnSpPr>
        <p:spPr>
          <a:xfrm>
            <a:off x="4635791" y="1928612"/>
            <a:ext cx="29817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003" name="직선 연결선 41002"/>
          <p:cNvCxnSpPr/>
          <p:nvPr/>
        </p:nvCxnSpPr>
        <p:spPr>
          <a:xfrm>
            <a:off x="4933063" y="1149668"/>
            <a:ext cx="0" cy="778602"/>
          </a:xfrm>
          <a:prstGeom prst="line">
            <a:avLst/>
          </a:prstGeom>
          <a:noFill/>
          <a:ln w="9544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41004" name="TextBox 41003"/>
          <p:cNvSpPr txBox="1"/>
          <p:nvPr/>
        </p:nvSpPr>
        <p:spPr>
          <a:xfrm>
            <a:off x="5039297" y="1466808"/>
            <a:ext cx="260091" cy="144321"/>
          </a:xfrm>
          <a:prstGeom prst="rect">
            <a:avLst/>
          </a:prstGeom>
          <a:solidFill>
            <a:srgbClr val="C0C0C0">
              <a:alpha val="50200"/>
            </a:srgbClr>
          </a:solidFill>
          <a:ln w="9544" cap="flat" cmpd="sng" algn="ctr">
            <a:solidFill>
              <a:srgbClr val="969696">
                <a:alpha val="100000"/>
              </a:srgbClr>
            </a:solidFill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ctr">
            <a:noAutofit/>
          </a:bodyPr>
          <a:lstStyle/>
          <a:p>
            <a:pPr marL="0" lvl="0" indent="0" algn="ctr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800" b="0" i="0" u="none" baseline="0">
                <a:solidFill>
                  <a:schemeClr val="tx1"/>
                </a:solidFill>
                <a:latin typeface="Trebuchet MS"/>
                <a:ea typeface="굴림"/>
              </a:rPr>
              <a:t>518</a:t>
            </a:r>
          </a:p>
        </p:txBody>
      </p:sp>
      <p:cxnSp>
        <p:nvCxnSpPr>
          <p:cNvPr id="41005" name="직선 연결선 41004"/>
          <p:cNvCxnSpPr/>
          <p:nvPr/>
        </p:nvCxnSpPr>
        <p:spPr>
          <a:xfrm>
            <a:off x="4635791" y="5953957"/>
            <a:ext cx="29817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006" name="직선 연결선 41005"/>
          <p:cNvCxnSpPr/>
          <p:nvPr/>
        </p:nvCxnSpPr>
        <p:spPr>
          <a:xfrm>
            <a:off x="4631033" y="6307642"/>
            <a:ext cx="29817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007" name="직선 연결선 41006"/>
          <p:cNvCxnSpPr/>
          <p:nvPr/>
        </p:nvCxnSpPr>
        <p:spPr>
          <a:xfrm>
            <a:off x="4928323" y="5952892"/>
            <a:ext cx="0" cy="361529"/>
          </a:xfrm>
          <a:prstGeom prst="line">
            <a:avLst/>
          </a:prstGeom>
          <a:noFill/>
          <a:ln w="9544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41008" name="TextBox 41007"/>
          <p:cNvSpPr txBox="1"/>
          <p:nvPr/>
        </p:nvSpPr>
        <p:spPr>
          <a:xfrm>
            <a:off x="5039297" y="6076580"/>
            <a:ext cx="260091" cy="144266"/>
          </a:xfrm>
          <a:prstGeom prst="rect">
            <a:avLst/>
          </a:prstGeom>
          <a:solidFill>
            <a:srgbClr val="C0C0C0">
              <a:alpha val="50200"/>
            </a:srgbClr>
          </a:solidFill>
          <a:ln w="9544" cap="flat" cmpd="sng" algn="ctr">
            <a:solidFill>
              <a:srgbClr val="969696">
                <a:alpha val="100000"/>
              </a:srgbClr>
            </a:solidFill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ctr">
            <a:noAutofit/>
          </a:bodyPr>
          <a:lstStyle/>
          <a:p>
            <a:pPr marL="0" lvl="0" indent="0" algn="ctr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800" b="0" i="0" u="none" baseline="0">
                <a:solidFill>
                  <a:schemeClr val="tx1"/>
                </a:solidFill>
                <a:latin typeface="Trebuchet MS"/>
                <a:ea typeface="굴림"/>
              </a:rPr>
              <a:t>200</a:t>
            </a:r>
          </a:p>
        </p:txBody>
      </p:sp>
      <p:cxnSp>
        <p:nvCxnSpPr>
          <p:cNvPr id="41009" name="직선 연결선 41008"/>
          <p:cNvCxnSpPr/>
          <p:nvPr/>
        </p:nvCxnSpPr>
        <p:spPr>
          <a:xfrm>
            <a:off x="3084091" y="6457126"/>
            <a:ext cx="1546107" cy="0"/>
          </a:xfrm>
          <a:prstGeom prst="line">
            <a:avLst/>
          </a:prstGeom>
          <a:noFill/>
          <a:ln w="9544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41010" name="직선 연결선 41009"/>
          <p:cNvCxnSpPr/>
          <p:nvPr/>
        </p:nvCxnSpPr>
        <p:spPr>
          <a:xfrm>
            <a:off x="3083068" y="6307642"/>
            <a:ext cx="0" cy="13639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011" name="직선 연결선 41010"/>
          <p:cNvCxnSpPr/>
          <p:nvPr/>
        </p:nvCxnSpPr>
        <p:spPr>
          <a:xfrm>
            <a:off x="4654823" y="6221996"/>
            <a:ext cx="0" cy="2331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012" name="TextBox 41011"/>
          <p:cNvSpPr txBox="1"/>
          <p:nvPr/>
        </p:nvSpPr>
        <p:spPr>
          <a:xfrm>
            <a:off x="3692998" y="6577635"/>
            <a:ext cx="260091" cy="144321"/>
          </a:xfrm>
          <a:prstGeom prst="rect">
            <a:avLst/>
          </a:prstGeom>
          <a:solidFill>
            <a:srgbClr val="C0C0C0">
              <a:alpha val="50200"/>
            </a:srgbClr>
          </a:solidFill>
          <a:ln w="9544" cap="flat" cmpd="sng" algn="ctr">
            <a:solidFill>
              <a:srgbClr val="969696">
                <a:alpha val="100000"/>
              </a:srgbClr>
            </a:solidFill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ctr">
            <a:noAutofit/>
          </a:bodyPr>
          <a:lstStyle/>
          <a:p>
            <a:pPr marL="0" lvl="0" indent="0" algn="ctr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800" b="0" i="0" u="none" baseline="0">
                <a:solidFill>
                  <a:schemeClr val="tx1"/>
                </a:solidFill>
                <a:latin typeface="Trebuchet MS"/>
                <a:ea typeface="굴림"/>
              </a:rPr>
              <a:t>1000</a:t>
            </a:r>
          </a:p>
        </p:txBody>
      </p:sp>
      <p:cxnSp>
        <p:nvCxnSpPr>
          <p:cNvPr id="41013" name="직선 연결선 41012"/>
          <p:cNvCxnSpPr/>
          <p:nvPr/>
        </p:nvCxnSpPr>
        <p:spPr>
          <a:xfrm>
            <a:off x="2905433" y="6236270"/>
            <a:ext cx="0" cy="2347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014" name="직선 연결선 41013"/>
          <p:cNvCxnSpPr/>
          <p:nvPr/>
        </p:nvCxnSpPr>
        <p:spPr>
          <a:xfrm>
            <a:off x="2903298" y="6453948"/>
            <a:ext cx="179231" cy="0"/>
          </a:xfrm>
          <a:prstGeom prst="line">
            <a:avLst/>
          </a:prstGeom>
          <a:noFill/>
          <a:ln w="0" cap="flat" cmpd="sng" algn="ctr">
            <a:solidFill>
              <a:schemeClr val="tx1"/>
            </a:solidFill>
            <a:prstDash val="solid"/>
            <a:round/>
            <a:headEnd type="triangle" w="sm" len="sm"/>
            <a:tailEnd type="triangle" w="sm" len="sm"/>
          </a:ln>
        </p:spPr>
      </p:cxnSp>
      <p:sp>
        <p:nvSpPr>
          <p:cNvPr id="41015" name="TextBox 41014"/>
          <p:cNvSpPr txBox="1"/>
          <p:nvPr/>
        </p:nvSpPr>
        <p:spPr>
          <a:xfrm>
            <a:off x="2863648" y="6574457"/>
            <a:ext cx="260091" cy="144321"/>
          </a:xfrm>
          <a:prstGeom prst="rect">
            <a:avLst/>
          </a:prstGeom>
          <a:solidFill>
            <a:srgbClr val="C0C0C0">
              <a:alpha val="50200"/>
            </a:srgbClr>
          </a:solidFill>
          <a:ln w="9544" cap="flat" cmpd="sng" algn="ctr">
            <a:solidFill>
              <a:srgbClr val="969696">
                <a:alpha val="100000"/>
              </a:srgbClr>
            </a:solidFill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ctr">
            <a:noAutofit/>
          </a:bodyPr>
          <a:lstStyle/>
          <a:p>
            <a:pPr marL="0" lvl="0" indent="0" algn="ctr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800" b="0" i="0" u="none" baseline="0">
                <a:solidFill>
                  <a:schemeClr val="tx1"/>
                </a:solidFill>
                <a:latin typeface="Trebuchet MS"/>
                <a:ea typeface="굴림"/>
              </a:rPr>
              <a:t>100</a:t>
            </a:r>
          </a:p>
        </p:txBody>
      </p:sp>
      <p:cxnSp>
        <p:nvCxnSpPr>
          <p:cNvPr id="41016" name="직선 화살표 연결선 41015"/>
          <p:cNvCxnSpPr/>
          <p:nvPr/>
        </p:nvCxnSpPr>
        <p:spPr>
          <a:xfrm flipH="1">
            <a:off x="2399063" y="1611130"/>
            <a:ext cx="504234" cy="0"/>
          </a:xfrm>
          <a:prstGeom prst="straightConnector1">
            <a:avLst/>
          </a:prstGeom>
          <a:noFill/>
          <a:ln w="9544" cap="flat" cmpd="sng" algn="ctr">
            <a:solidFill>
              <a:schemeClr val="tx1"/>
            </a:solidFill>
            <a:prstDash val="solid"/>
            <a:round/>
            <a:headEnd w="med" len="med"/>
            <a:tailEnd type="triangle" w="med" len="med"/>
          </a:ln>
        </p:spPr>
      </p:cxnSp>
      <p:sp>
        <p:nvSpPr>
          <p:cNvPr id="41017" name="TextBox 41016"/>
          <p:cNvSpPr txBox="1"/>
          <p:nvPr/>
        </p:nvSpPr>
        <p:spPr>
          <a:xfrm>
            <a:off x="1411116" y="1349476"/>
            <a:ext cx="940379" cy="52330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2800" b="1" i="0" u="none" baseline="0">
                <a:solidFill>
                  <a:schemeClr val="tx1"/>
                </a:solidFill>
                <a:latin typeface="돋움"/>
                <a:ea typeface="굴림"/>
              </a:rPr>
              <a:t>헤더</a:t>
            </a:r>
          </a:p>
        </p:txBody>
      </p:sp>
      <p:cxnSp>
        <p:nvCxnSpPr>
          <p:cNvPr id="41018" name="직선 화살표 연결선 41017"/>
          <p:cNvCxnSpPr/>
          <p:nvPr/>
        </p:nvCxnSpPr>
        <p:spPr>
          <a:xfrm flipH="1">
            <a:off x="2399063" y="3827990"/>
            <a:ext cx="504234" cy="0"/>
          </a:xfrm>
          <a:prstGeom prst="straightConnector1">
            <a:avLst/>
          </a:prstGeom>
          <a:noFill/>
          <a:ln w="9544" cap="flat" cmpd="sng" algn="ctr">
            <a:solidFill>
              <a:schemeClr val="tx1"/>
            </a:solidFill>
            <a:prstDash val="solid"/>
            <a:round/>
            <a:headEnd w="med" len="med"/>
            <a:tailEnd type="triangle" w="med" len="med"/>
          </a:ln>
        </p:spPr>
      </p:cxnSp>
      <p:sp>
        <p:nvSpPr>
          <p:cNvPr id="41019" name="TextBox 41018"/>
          <p:cNvSpPr txBox="1"/>
          <p:nvPr/>
        </p:nvSpPr>
        <p:spPr>
          <a:xfrm>
            <a:off x="1000400" y="3569515"/>
            <a:ext cx="1255959" cy="52169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2800" b="1" i="0" u="none" baseline="0">
                <a:solidFill>
                  <a:schemeClr val="tx1"/>
                </a:solidFill>
                <a:latin typeface="돋움"/>
                <a:ea typeface="굴림"/>
              </a:rPr>
              <a:t>콘텐츠</a:t>
            </a:r>
          </a:p>
        </p:txBody>
      </p:sp>
      <p:cxnSp>
        <p:nvCxnSpPr>
          <p:cNvPr id="41020" name="직선 화살표 연결선 41019"/>
          <p:cNvCxnSpPr/>
          <p:nvPr/>
        </p:nvCxnSpPr>
        <p:spPr>
          <a:xfrm flipH="1">
            <a:off x="2399063" y="6181196"/>
            <a:ext cx="504234" cy="0"/>
          </a:xfrm>
          <a:prstGeom prst="straightConnector1">
            <a:avLst/>
          </a:prstGeom>
          <a:noFill/>
          <a:ln w="9544" cap="flat" cmpd="sng" algn="ctr">
            <a:solidFill>
              <a:schemeClr val="tx1"/>
            </a:solidFill>
            <a:prstDash val="solid"/>
            <a:round/>
            <a:headEnd w="med" len="med"/>
            <a:tailEnd type="triangle" w="med" len="med"/>
          </a:ln>
        </p:spPr>
      </p:cxnSp>
      <p:sp>
        <p:nvSpPr>
          <p:cNvPr id="41021" name="TextBox 41020"/>
          <p:cNvSpPr txBox="1"/>
          <p:nvPr/>
        </p:nvSpPr>
        <p:spPr>
          <a:xfrm>
            <a:off x="1411116" y="5921160"/>
            <a:ext cx="892811" cy="52169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2800" b="1" i="0" u="none" baseline="0">
                <a:solidFill>
                  <a:schemeClr val="tx1"/>
                </a:solidFill>
                <a:latin typeface="돋움"/>
                <a:ea typeface="굴림"/>
              </a:rPr>
              <a:t>푸터</a:t>
            </a:r>
          </a:p>
        </p:txBody>
      </p:sp>
    </p:spTree>
    <p:extLst>
      <p:ext uri="{BB962C8B-B14F-4D97-AF65-F5344CB8AC3E}">
        <p14:creationId xmlns:p14="http://schemas.microsoft.com/office/powerpoint/2010/main" val="25382382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986" name="표 4198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3560549"/>
              </p:ext>
            </p:extLst>
          </p:nvPr>
        </p:nvGraphicFramePr>
        <p:xfrm>
          <a:off x="382013" y="0"/>
          <a:ext cx="9134029" cy="6866582"/>
        </p:xfrm>
        <a:graphic>
          <a:graphicData uri="http://schemas.openxmlformats.org/drawingml/2006/table">
            <a:tbl>
              <a:tblPr firstRow="1" bandRow="1"/>
              <a:tblGrid>
                <a:gridCol w="8737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810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88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483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474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4730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44231">
                <a:tc gridSpan="6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Project : </a:t>
                      </a: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함안 웹 애플리케이션</a:t>
                      </a:r>
                      <a:endParaRPr kumimoji="1" lang="en-US" altLang="ko-KR" sz="900" b="1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4002" marB="54002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디자이너 요구사항에 따라 지도항목에 지도가 나오도록 해준다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4002" marB="54002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디자이너 요구사항에 따라 지도항목에 지도가 나오도록 해준다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4002" marB="54002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디자이너 요구사항에 따라 지도항목에 지도가 나오도록 해준다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4002" marB="54002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디자이너 요구사항에 따라 지도항목에 지도가 나오도록 해준다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4002" marB="54002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디자이너 요구사항에 따라 지도항목에 지도가 나오도록 해준다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4002" marB="54002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4231"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Page Subject</a:t>
                      </a:r>
                    </a:p>
                  </a:txBody>
                  <a:tcPr marL="54000" marR="54000" marT="54002" marB="54002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함안 광심정</a:t>
                      </a:r>
                      <a:endParaRPr kumimoji="1" lang="ko-KR" altLang="en-US" sz="900" b="0" i="0" u="none">
                        <a:solidFill>
                          <a:srgbClr val="333333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4002" marB="54002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tabLst>
                          <a:tab pos="266735" algn="r"/>
                        </a:tabLst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ID</a:t>
                      </a:r>
                    </a:p>
                  </a:txBody>
                  <a:tcPr marL="54000" marR="28800" marT="54002" marB="54002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4002" marB="54002" anchor="ctr" anchorCtr="1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Page</a:t>
                      </a:r>
                    </a:p>
                  </a:txBody>
                  <a:tcPr marL="54000" marR="28800" marT="54002" marB="54002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 dirty="0" smtClean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22</a:t>
                      </a:r>
                      <a:endParaRPr kumimoji="1" lang="ko-KR" altLang="ko-KR" sz="900" b="0" i="0" u="none" dirty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4002" marB="54002" anchor="ctr" anchorCtr="1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4231">
                <a:tc gridSpan="2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Page elements</a:t>
                      </a:r>
                    </a:p>
                  </a:txBody>
                  <a:tcPr marL="54000" marR="54000" marT="54002" marB="54002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>
                      <a:noFill/>
                    </a:lnB>
                    <a:solidFill>
                      <a:srgbClr val="DFDFDF">
                        <a:alpha val="10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디자이너 요구사항에 따라 지도항목에 지도가 나오도록 해준다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4002" marB="54002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참고 </a:t>
                      </a: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: </a:t>
                      </a:r>
                      <a:r>
                        <a:rPr kumimoji="1" lang="ko-KR" altLang="en-US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함안여행 </a:t>
                      </a: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&gt; </a:t>
                      </a:r>
                      <a:r>
                        <a:rPr kumimoji="1" lang="ko-KR" altLang="en-US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함안광심정</a:t>
                      </a:r>
                      <a:endParaRPr kumimoji="1" lang="en-US" altLang="ko-KR" sz="900" b="0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4002" marB="54002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디자이너 요구사항에 따라 지도항목에 지도가 나오도록 해준다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4002" marB="54002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디자이너 요구사항에 따라 지도항목에 지도가 나오도록 해준다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4002" marB="54002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디자이너 요구사항에 따라 지도항목에 지도가 나오도록 해준다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4002" marB="54002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4231">
                <a:tc rowSpan="6" gridSpan="2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 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90000" marR="90000" marT="46802" marB="46802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rowSpan="6"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디자이너 요구사항에 따라 지도항목에 지도가 나오도록 해준다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4002" marB="54002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페이지설명 </a:t>
                      </a:r>
                    </a:p>
                  </a:txBody>
                  <a:tcPr marL="54000" marR="54000" marT="54002" marB="54002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디자이너 요구사항에 따라 지도항목에 지도가 나오도록 해준다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4002" marB="54002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디자이너 요구사항에 따라 지도항목에 지도가 나오도록 해준다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4002" marB="54002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디자이너 요구사항에 따라 지도항목에 지도가 나오도록 해준다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4002" marB="54002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37310">
                <a:tc gridSpan="2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디자이너 요구사항에 따라 지도항목에 지도가 나오도록 해준다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4002" marB="54002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디자이너 요구사항에 따라 지도항목에 지도가 나오도록 해준다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4002" marB="54002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B: </a:t>
                      </a:r>
                      <a:r>
                        <a:rPr kumimoji="1" lang="ko-KR" altLang="en-US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주 콘텐츠 영역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이미지를 먼저 표시하여 사용자의 관심을 유도하고 그 아래 내용을 기술하여 더 자세히 알 수 있는 구조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C: </a:t>
                      </a:r>
                      <a:r>
                        <a:rPr kumimoji="1" lang="ko-KR" altLang="en-US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대표 이미지를 먼저 큰 사진으로 보여주고 아래 서브 이미지를 넣어 해당 사진을 클릭시 그 사진을 크게 볼 수 있게하였다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D : </a:t>
                      </a:r>
                      <a:r>
                        <a:rPr kumimoji="1" lang="ko-KR" altLang="en-US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해당 콘텐츠에 대한 내용 설명과 주소 연락처 및 담당자를 표시하였다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E : </a:t>
                      </a:r>
                      <a:r>
                        <a:rPr kumimoji="1" lang="ko-KR" altLang="en-US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사용자의 편의를 위해 지도</a:t>
                      </a:r>
                      <a:r>
                        <a:rPr kumimoji="1" lang="en-US" altLang="ko-KR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API</a:t>
                      </a:r>
                      <a:r>
                        <a:rPr kumimoji="1" lang="ko-KR" altLang="en-US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를 추가하여 자세한 위치를 찾아볼 수 있게 하였다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>
                        <a:solidFill>
                          <a:srgbClr val="333333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4002" marB="54002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디자이너 요구사항에 따라 지도항목에 지도가 나오도록 해준다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4002" marB="54002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디자이너 요구사항에 따라 지도항목에 지도가 나오도록 해준다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4002" marB="54002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디자이너 요구사항에 따라 지도항목에 지도가 나오도록 해준다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4002" marB="54002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4231">
                <a:tc gridSpan="2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디자이너 요구사항에 따라 지도항목에 지도가 나오도록 해준다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4002" marB="54002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디자이너 요구사항에 따라 지도항목에 지도가 나오도록 해준다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4002" marB="54002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디자이너</a:t>
                      </a:r>
                      <a:endParaRPr kumimoji="1" lang="ko-KR" altLang="en-US" sz="900" b="0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4002" marB="54002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디자이너 요구사항에 따라 지도항목에 지도가 나오도록 해준다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4002" marB="54002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디자이너 요구사항에 따라 지도항목에 지도가 나오도록 해준다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4002" marB="54002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디자이너 요구사항에 따라 지도항목에 지도가 나오도록 해준다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4002" marB="54002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49492">
                <a:tc gridSpan="2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디자이너 요구사항에 따라 지도항목에 지도가 나오도록 해준다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4002" marB="54002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디자이너 요구사항에 따라 지도항목에 지도가 나오도록 해준다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4002" marB="54002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사진은 대표이미지를 크게 나타내고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 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작은사진들은 클릭시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대표이미지 사진과 대체되는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체크박스로 만들어준다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내용을 넣어주고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지도를 배치할수 있는자리를만들고 개발자에게 지도연결을 요청한다</a:t>
                      </a:r>
                      <a:endParaRPr kumimoji="1" lang="en-US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4002" marB="54002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디자이너 요구사항에 따라 지도항목에 지도가 나오도록 해준다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4002" marB="54002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디자이너 요구사항에 따라 지도항목에 지도가 나오도록 해준다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4002" marB="54002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디자이너 요구사항에 따라 지도항목에 지도가 나오도록 해준다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4002" marB="54002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4231">
                <a:tc gridSpan="2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디자이너 요구사항에 따라 지도항목에 지도가 나오도록 해준다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4002" marB="54002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디자이너 요구사항에 따라 지도항목에 지도가 나오도록 해준다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4002" marB="54002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개발자</a:t>
                      </a:r>
                      <a:endParaRPr kumimoji="1" lang="ko-KR" altLang="en-US" sz="900" b="0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4002" marB="54002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디자이너 요구사항에 따라 지도항목에 지도가 나오도록 해준다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4002" marB="54002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디자이너 요구사항에 따라 지도항목에 지도가 나오도록 해준다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4002" marB="54002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디자이너 요구사항에 따라 지도항목에 지도가 나오도록 해준다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4002" marB="54002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06382">
                <a:tc gridSpan="2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디자이너 요구사항에 따라 지도항목에 지도가 나오도록 해준다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4002" marB="54002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디자이너 요구사항에 따라 지도항목에 지도가 나오도록 해준다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4002" marB="54002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 dirty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디자이너 요구사항에 따라 </a:t>
                      </a:r>
                      <a:r>
                        <a:rPr kumimoji="1" lang="ko-KR" altLang="en-US" sz="900" b="0" i="0" u="none" baseline="0" dirty="0" err="1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지도항목에</a:t>
                      </a:r>
                      <a:r>
                        <a:rPr kumimoji="1" lang="ko-KR" altLang="en-US" sz="900" b="0" i="0" u="none" baseline="0" dirty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 지도가 나오도록 해준다</a:t>
                      </a:r>
                      <a:endParaRPr kumimoji="1" lang="ko-KR" altLang="ko-KR" sz="900" b="0" i="0" u="none" dirty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4002" marB="54002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디자이너 요구사항에 따라 지도항목에 지도가 나오도록 해준다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4002" marB="54002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디자이너 요구사항에 따라 지도항목에 지도가 나오도록 해준다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4002" marB="54002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디자이너 요구사항에 따라 지도항목에 지도가 나오도록 해준다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4002" marB="54002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42020" name="그림 42019"/>
          <p:cNvPicPr>
            <a:picLocks noChangeAspect="1"/>
          </p:cNvPicPr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2508476" y="1330461"/>
            <a:ext cx="2616477" cy="547235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2021" name="직선 연결선 42020"/>
          <p:cNvCxnSpPr/>
          <p:nvPr/>
        </p:nvCxnSpPr>
        <p:spPr>
          <a:xfrm>
            <a:off x="2619450" y="976794"/>
            <a:ext cx="2386554" cy="0"/>
          </a:xfrm>
          <a:prstGeom prst="line">
            <a:avLst/>
          </a:prstGeom>
          <a:noFill/>
          <a:ln w="9544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42022" name="TextBox 42021"/>
          <p:cNvSpPr txBox="1"/>
          <p:nvPr/>
        </p:nvSpPr>
        <p:spPr>
          <a:xfrm>
            <a:off x="3675599" y="775423"/>
            <a:ext cx="274312" cy="152240"/>
          </a:xfrm>
          <a:prstGeom prst="rect">
            <a:avLst/>
          </a:prstGeom>
          <a:solidFill>
            <a:srgbClr val="C0C0C0">
              <a:alpha val="50200"/>
            </a:srgbClr>
          </a:solidFill>
          <a:ln w="9544" cap="flat" cmpd="sng" algn="ctr">
            <a:solidFill>
              <a:srgbClr val="969696">
                <a:alpha val="100000"/>
              </a:srgbClr>
            </a:solidFill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ctr">
            <a:noAutofit/>
          </a:bodyPr>
          <a:lstStyle/>
          <a:p>
            <a:pPr marL="0" lvl="0" indent="0" algn="ctr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800" b="0" i="0" u="none" baseline="0">
                <a:solidFill>
                  <a:schemeClr val="tx1"/>
                </a:solidFill>
                <a:latin typeface="Trebuchet MS"/>
                <a:ea typeface="굴림"/>
              </a:rPr>
              <a:t>1200</a:t>
            </a:r>
          </a:p>
        </p:txBody>
      </p:sp>
      <p:cxnSp>
        <p:nvCxnSpPr>
          <p:cNvPr id="42023" name="직선 연결선 42022"/>
          <p:cNvCxnSpPr/>
          <p:nvPr/>
        </p:nvCxnSpPr>
        <p:spPr>
          <a:xfrm flipH="1">
            <a:off x="2619450" y="981590"/>
            <a:ext cx="1617" cy="450309"/>
          </a:xfrm>
          <a:prstGeom prst="line">
            <a:avLst/>
          </a:prstGeom>
          <a:noFill/>
          <a:ln w="9544" cap="flat" cmpd="sng" algn="ctr">
            <a:solidFill>
              <a:schemeClr val="tx1"/>
            </a:solidFill>
            <a:prstDash val="solid"/>
            <a:round/>
            <a:headEnd w="med" len="med"/>
            <a:tailEnd w="med" len="med"/>
          </a:ln>
        </p:spPr>
      </p:cxnSp>
      <p:cxnSp>
        <p:nvCxnSpPr>
          <p:cNvPr id="42024" name="직선 연결선 42023"/>
          <p:cNvCxnSpPr/>
          <p:nvPr/>
        </p:nvCxnSpPr>
        <p:spPr>
          <a:xfrm>
            <a:off x="5006922" y="976994"/>
            <a:ext cx="0" cy="4504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025" name="직선 연결선 42024"/>
          <p:cNvCxnSpPr/>
          <p:nvPr/>
        </p:nvCxnSpPr>
        <p:spPr>
          <a:xfrm>
            <a:off x="4892728" y="1333851"/>
            <a:ext cx="31562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026" name="직선 연결선 42025"/>
          <p:cNvCxnSpPr/>
          <p:nvPr/>
        </p:nvCxnSpPr>
        <p:spPr>
          <a:xfrm>
            <a:off x="4892728" y="2287055"/>
            <a:ext cx="31562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027" name="직선 연결선 42026"/>
          <p:cNvCxnSpPr/>
          <p:nvPr/>
        </p:nvCxnSpPr>
        <p:spPr>
          <a:xfrm>
            <a:off x="5134433" y="1330461"/>
            <a:ext cx="0" cy="956161"/>
          </a:xfrm>
          <a:prstGeom prst="line">
            <a:avLst/>
          </a:prstGeom>
          <a:noFill/>
          <a:ln w="9544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42028" name="TextBox 42027"/>
          <p:cNvSpPr txBox="1"/>
          <p:nvPr/>
        </p:nvSpPr>
        <p:spPr>
          <a:xfrm>
            <a:off x="5253382" y="1733202"/>
            <a:ext cx="274312" cy="152240"/>
          </a:xfrm>
          <a:prstGeom prst="rect">
            <a:avLst/>
          </a:prstGeom>
          <a:solidFill>
            <a:srgbClr val="C0C0C0">
              <a:alpha val="50200"/>
            </a:srgbClr>
          </a:solidFill>
          <a:ln w="9544" cap="flat" cmpd="sng" algn="ctr">
            <a:solidFill>
              <a:srgbClr val="969696">
                <a:alpha val="100000"/>
              </a:srgbClr>
            </a:solidFill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ctr">
            <a:noAutofit/>
          </a:bodyPr>
          <a:lstStyle/>
          <a:p>
            <a:pPr marL="0" lvl="0" indent="0" algn="ctr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800" b="0" i="0" u="none" baseline="0">
                <a:solidFill>
                  <a:schemeClr val="tx1"/>
                </a:solidFill>
                <a:latin typeface="Trebuchet MS"/>
                <a:ea typeface="굴림"/>
              </a:rPr>
              <a:t>518</a:t>
            </a:r>
          </a:p>
        </p:txBody>
      </p:sp>
      <p:cxnSp>
        <p:nvCxnSpPr>
          <p:cNvPr id="42029" name="직선 연결선 42028"/>
          <p:cNvCxnSpPr/>
          <p:nvPr/>
        </p:nvCxnSpPr>
        <p:spPr>
          <a:xfrm>
            <a:off x="2744756" y="1266999"/>
            <a:ext cx="2147096" cy="0"/>
          </a:xfrm>
          <a:prstGeom prst="line">
            <a:avLst/>
          </a:prstGeom>
          <a:noFill/>
          <a:ln w="9544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42030" name="직선 연결선 42029"/>
          <p:cNvCxnSpPr/>
          <p:nvPr/>
        </p:nvCxnSpPr>
        <p:spPr>
          <a:xfrm>
            <a:off x="2745243" y="1206969"/>
            <a:ext cx="0" cy="1237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031" name="직선 연결선 42030"/>
          <p:cNvCxnSpPr/>
          <p:nvPr/>
        </p:nvCxnSpPr>
        <p:spPr>
          <a:xfrm>
            <a:off x="4892728" y="1202210"/>
            <a:ext cx="0" cy="13639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032" name="TextBox 42031"/>
          <p:cNvSpPr txBox="1"/>
          <p:nvPr/>
        </p:nvSpPr>
        <p:spPr>
          <a:xfrm>
            <a:off x="3658144" y="1049736"/>
            <a:ext cx="274312" cy="152240"/>
          </a:xfrm>
          <a:prstGeom prst="rect">
            <a:avLst/>
          </a:prstGeom>
          <a:solidFill>
            <a:srgbClr val="C0C0C0">
              <a:alpha val="50200"/>
            </a:srgbClr>
          </a:solidFill>
          <a:ln w="9544" cap="flat" cmpd="sng" algn="ctr">
            <a:solidFill>
              <a:srgbClr val="969696">
                <a:alpha val="100000"/>
              </a:srgbClr>
            </a:solidFill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ctr">
            <a:noAutofit/>
          </a:bodyPr>
          <a:lstStyle/>
          <a:p>
            <a:pPr marL="0" lvl="0" indent="0" algn="ctr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800" b="0" i="0" u="none" baseline="0">
                <a:solidFill>
                  <a:schemeClr val="tx1"/>
                </a:solidFill>
                <a:latin typeface="Trebuchet MS"/>
                <a:ea typeface="굴림"/>
              </a:rPr>
              <a:t>1000</a:t>
            </a:r>
          </a:p>
        </p:txBody>
      </p:sp>
      <p:cxnSp>
        <p:nvCxnSpPr>
          <p:cNvPr id="42033" name="직선 연결선 42032"/>
          <p:cNvCxnSpPr/>
          <p:nvPr/>
        </p:nvCxnSpPr>
        <p:spPr>
          <a:xfrm>
            <a:off x="2619450" y="1266999"/>
            <a:ext cx="125305" cy="0"/>
          </a:xfrm>
          <a:prstGeom prst="line">
            <a:avLst/>
          </a:prstGeom>
          <a:noFill/>
          <a:ln w="9544" cap="flat" cmpd="sng" algn="ctr">
            <a:solidFill>
              <a:schemeClr val="tx1"/>
            </a:solidFill>
            <a:prstDash val="solid"/>
            <a:round/>
            <a:headEnd type="triangle" w="sm" len="sm"/>
            <a:tailEnd type="triangle" w="sm" len="sm"/>
          </a:ln>
        </p:spPr>
      </p:cxnSp>
      <p:sp>
        <p:nvSpPr>
          <p:cNvPr id="42034" name="TextBox 42033"/>
          <p:cNvSpPr txBox="1"/>
          <p:nvPr/>
        </p:nvSpPr>
        <p:spPr>
          <a:xfrm>
            <a:off x="2651181" y="1078288"/>
            <a:ext cx="163338" cy="90396"/>
          </a:xfrm>
          <a:prstGeom prst="rect">
            <a:avLst/>
          </a:prstGeom>
          <a:solidFill>
            <a:srgbClr val="C0C0C0">
              <a:alpha val="50200"/>
            </a:srgbClr>
          </a:solidFill>
          <a:ln w="9544" cap="flat" cmpd="sng" algn="ctr">
            <a:solidFill>
              <a:srgbClr val="969696">
                <a:alpha val="100000"/>
              </a:srgbClr>
            </a:solidFill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ctr">
            <a:noAutofit/>
          </a:bodyPr>
          <a:lstStyle/>
          <a:p>
            <a:pPr marL="0" lvl="0" indent="0" algn="ctr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800" b="0" i="0" u="none" baseline="0">
                <a:solidFill>
                  <a:schemeClr val="tx1"/>
                </a:solidFill>
                <a:latin typeface="Trebuchet MS"/>
                <a:ea typeface="굴림"/>
              </a:rPr>
              <a:t>100</a:t>
            </a:r>
          </a:p>
        </p:txBody>
      </p:sp>
      <p:cxnSp>
        <p:nvCxnSpPr>
          <p:cNvPr id="42035" name="직선 연결선 42034"/>
          <p:cNvCxnSpPr/>
          <p:nvPr/>
        </p:nvCxnSpPr>
        <p:spPr>
          <a:xfrm>
            <a:off x="4819771" y="6321915"/>
            <a:ext cx="31562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036" name="직선 연결선 42035"/>
          <p:cNvCxnSpPr/>
          <p:nvPr/>
        </p:nvCxnSpPr>
        <p:spPr>
          <a:xfrm>
            <a:off x="4819771" y="6804069"/>
            <a:ext cx="31562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037" name="직선 연결선 42036"/>
          <p:cNvCxnSpPr/>
          <p:nvPr/>
        </p:nvCxnSpPr>
        <p:spPr>
          <a:xfrm>
            <a:off x="5115418" y="6320779"/>
            <a:ext cx="0" cy="482039"/>
          </a:xfrm>
          <a:prstGeom prst="line">
            <a:avLst/>
          </a:prstGeom>
          <a:noFill/>
          <a:ln w="9544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42038" name="TextBox 42037"/>
          <p:cNvSpPr txBox="1"/>
          <p:nvPr/>
        </p:nvSpPr>
        <p:spPr>
          <a:xfrm>
            <a:off x="5285113" y="6485678"/>
            <a:ext cx="274312" cy="152240"/>
          </a:xfrm>
          <a:prstGeom prst="rect">
            <a:avLst/>
          </a:prstGeom>
          <a:solidFill>
            <a:srgbClr val="C0C0C0">
              <a:alpha val="50200"/>
            </a:srgbClr>
          </a:solidFill>
          <a:ln w="9544" cap="flat" cmpd="sng" algn="ctr">
            <a:solidFill>
              <a:srgbClr val="969696">
                <a:alpha val="100000"/>
              </a:srgbClr>
            </a:solidFill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ctr">
            <a:noAutofit/>
          </a:bodyPr>
          <a:lstStyle/>
          <a:p>
            <a:pPr marL="0" lvl="0" indent="0" algn="ctr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800" b="0" i="0" u="none" baseline="0">
                <a:solidFill>
                  <a:schemeClr val="tx1"/>
                </a:solidFill>
                <a:latin typeface="Trebuchet MS"/>
                <a:ea typeface="굴림"/>
              </a:rPr>
              <a:t>200</a:t>
            </a:r>
          </a:p>
        </p:txBody>
      </p:sp>
      <p:cxnSp>
        <p:nvCxnSpPr>
          <p:cNvPr id="42039" name="직선 화살표 연결선 42038"/>
          <p:cNvCxnSpPr/>
          <p:nvPr/>
        </p:nvCxnSpPr>
        <p:spPr>
          <a:xfrm flipH="1">
            <a:off x="2115215" y="1885442"/>
            <a:ext cx="504234" cy="0"/>
          </a:xfrm>
          <a:prstGeom prst="straightConnector1">
            <a:avLst/>
          </a:prstGeom>
          <a:noFill/>
          <a:ln w="9544" cap="flat" cmpd="sng" algn="ctr">
            <a:solidFill>
              <a:schemeClr val="tx1"/>
            </a:solidFill>
            <a:prstDash val="solid"/>
            <a:round/>
            <a:headEnd w="med" len="med"/>
            <a:tailEnd type="triangle" w="med" len="med"/>
          </a:ln>
        </p:spPr>
      </p:cxnSp>
      <p:sp>
        <p:nvSpPr>
          <p:cNvPr id="42040" name="TextBox 42039"/>
          <p:cNvSpPr txBox="1"/>
          <p:nvPr/>
        </p:nvSpPr>
        <p:spPr>
          <a:xfrm>
            <a:off x="1127268" y="1623789"/>
            <a:ext cx="940379" cy="52169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2800" b="1" i="0" u="none" baseline="0">
                <a:solidFill>
                  <a:schemeClr val="tx1"/>
                </a:solidFill>
                <a:latin typeface="돋움"/>
                <a:ea typeface="굴림"/>
              </a:rPr>
              <a:t>헤더</a:t>
            </a:r>
          </a:p>
        </p:txBody>
      </p:sp>
      <p:cxnSp>
        <p:nvCxnSpPr>
          <p:cNvPr id="42041" name="직선 화살표 연결선 42040"/>
          <p:cNvCxnSpPr/>
          <p:nvPr/>
        </p:nvCxnSpPr>
        <p:spPr>
          <a:xfrm flipH="1">
            <a:off x="2115215" y="4172065"/>
            <a:ext cx="504234" cy="0"/>
          </a:xfrm>
          <a:prstGeom prst="straightConnector1">
            <a:avLst/>
          </a:prstGeom>
          <a:noFill/>
          <a:ln w="9544" cap="flat" cmpd="sng" algn="ctr">
            <a:solidFill>
              <a:schemeClr val="tx1"/>
            </a:solidFill>
            <a:prstDash val="solid"/>
            <a:round/>
            <a:headEnd w="med" len="med"/>
            <a:tailEnd type="triangle" w="med" len="med"/>
          </a:ln>
        </p:spPr>
      </p:cxnSp>
      <p:sp>
        <p:nvSpPr>
          <p:cNvPr id="42042" name="TextBox 42041"/>
          <p:cNvSpPr txBox="1"/>
          <p:nvPr/>
        </p:nvSpPr>
        <p:spPr>
          <a:xfrm>
            <a:off x="1190729" y="3912029"/>
            <a:ext cx="924486" cy="52168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2800" b="1" i="0" u="none" baseline="0">
                <a:solidFill>
                  <a:schemeClr val="tx1"/>
                </a:solidFill>
                <a:latin typeface="돋움"/>
                <a:ea typeface="굴림"/>
              </a:rPr>
              <a:t>내용</a:t>
            </a:r>
          </a:p>
        </p:txBody>
      </p:sp>
      <p:cxnSp>
        <p:nvCxnSpPr>
          <p:cNvPr id="42043" name="직선 화살표 연결선 42042"/>
          <p:cNvCxnSpPr/>
          <p:nvPr/>
        </p:nvCxnSpPr>
        <p:spPr>
          <a:xfrm flipH="1">
            <a:off x="2115215" y="6550701"/>
            <a:ext cx="504234" cy="0"/>
          </a:xfrm>
          <a:prstGeom prst="straightConnector1">
            <a:avLst/>
          </a:prstGeom>
          <a:noFill/>
          <a:ln w="9544" cap="flat" cmpd="sng" algn="ctr">
            <a:solidFill>
              <a:schemeClr val="tx1"/>
            </a:solidFill>
            <a:prstDash val="solid"/>
            <a:round/>
            <a:headEnd w="med" len="med"/>
            <a:tailEnd type="triangle" w="med" len="med"/>
          </a:ln>
        </p:spPr>
      </p:cxnSp>
      <p:sp>
        <p:nvSpPr>
          <p:cNvPr id="42044" name="TextBox 42043"/>
          <p:cNvSpPr txBox="1"/>
          <p:nvPr/>
        </p:nvSpPr>
        <p:spPr>
          <a:xfrm>
            <a:off x="1127268" y="6290609"/>
            <a:ext cx="892811" cy="52174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2800" b="1" i="0" u="none" baseline="0">
                <a:solidFill>
                  <a:schemeClr val="tx1"/>
                </a:solidFill>
                <a:latin typeface="돋움"/>
                <a:ea typeface="굴림"/>
              </a:rPr>
              <a:t>푸터</a:t>
            </a:r>
          </a:p>
        </p:txBody>
      </p:sp>
      <p:cxnSp>
        <p:nvCxnSpPr>
          <p:cNvPr id="42045" name="직선 화살표 연결선 42044"/>
          <p:cNvCxnSpPr/>
          <p:nvPr/>
        </p:nvCxnSpPr>
        <p:spPr>
          <a:xfrm flipH="1">
            <a:off x="2097760" y="5531078"/>
            <a:ext cx="504290" cy="0"/>
          </a:xfrm>
          <a:prstGeom prst="straightConnector1">
            <a:avLst/>
          </a:prstGeom>
          <a:noFill/>
          <a:ln w="9544" cap="flat" cmpd="sng" algn="ctr">
            <a:solidFill>
              <a:schemeClr val="tx1"/>
            </a:solidFill>
            <a:prstDash val="solid"/>
            <a:round/>
            <a:headEnd w="med" len="med"/>
            <a:tailEnd type="triangle" w="med" len="med"/>
          </a:ln>
        </p:spPr>
      </p:cxnSp>
      <p:sp>
        <p:nvSpPr>
          <p:cNvPr id="42046" name="TextBox 42045"/>
          <p:cNvSpPr txBox="1"/>
          <p:nvPr/>
        </p:nvSpPr>
        <p:spPr>
          <a:xfrm>
            <a:off x="1190729" y="5269425"/>
            <a:ext cx="907032" cy="52330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2800" b="1" i="0" u="none" baseline="0">
                <a:solidFill>
                  <a:schemeClr val="tx1"/>
                </a:solidFill>
                <a:latin typeface="돋움"/>
                <a:ea typeface="굴림"/>
              </a:rPr>
              <a:t>지도</a:t>
            </a:r>
          </a:p>
        </p:txBody>
      </p:sp>
      <p:cxnSp>
        <p:nvCxnSpPr>
          <p:cNvPr id="42047" name="직선 화살표 연결선 42046"/>
          <p:cNvCxnSpPr/>
          <p:nvPr/>
        </p:nvCxnSpPr>
        <p:spPr>
          <a:xfrm flipH="1">
            <a:off x="2115215" y="3101695"/>
            <a:ext cx="504234" cy="0"/>
          </a:xfrm>
          <a:prstGeom prst="straightConnector1">
            <a:avLst/>
          </a:prstGeom>
          <a:noFill/>
          <a:ln w="9544" cap="flat" cmpd="sng" algn="ctr">
            <a:solidFill>
              <a:schemeClr val="tx1"/>
            </a:solidFill>
            <a:prstDash val="solid"/>
            <a:round/>
            <a:headEnd w="med" len="med"/>
            <a:tailEnd type="triangle" w="med" len="med"/>
          </a:ln>
        </p:spPr>
      </p:cxnSp>
      <p:sp>
        <p:nvSpPr>
          <p:cNvPr id="42048" name="TextBox 42047"/>
          <p:cNvSpPr txBox="1"/>
          <p:nvPr/>
        </p:nvSpPr>
        <p:spPr>
          <a:xfrm>
            <a:off x="800646" y="2840042"/>
            <a:ext cx="1314568" cy="51085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2800" b="1" i="0" u="none" baseline="0">
                <a:solidFill>
                  <a:schemeClr val="tx1"/>
                </a:solidFill>
                <a:latin typeface="돋움"/>
                <a:ea typeface="굴림"/>
              </a:rPr>
              <a:t>이미지</a:t>
            </a:r>
          </a:p>
        </p:txBody>
      </p:sp>
    </p:spTree>
    <p:extLst>
      <p:ext uri="{BB962C8B-B14F-4D97-AF65-F5344CB8AC3E}">
        <p14:creationId xmlns:p14="http://schemas.microsoft.com/office/powerpoint/2010/main" val="11019601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3010" name="표 4300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911844"/>
              </p:ext>
            </p:extLst>
          </p:nvPr>
        </p:nvGraphicFramePr>
        <p:xfrm>
          <a:off x="382013" y="0"/>
          <a:ext cx="9134029" cy="6983152"/>
        </p:xfrm>
        <a:graphic>
          <a:graphicData uri="http://schemas.openxmlformats.org/drawingml/2006/table">
            <a:tbl>
              <a:tblPr firstRow="1" bandRow="1"/>
              <a:tblGrid>
                <a:gridCol w="8737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810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88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483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474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4730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44231">
                <a:tc gridSpan="6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Project : </a:t>
                      </a: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함안</a:t>
                      </a:r>
                      <a:r>
                        <a:rPr kumimoji="1" lang="en-US" altLang="ko-KR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 </a:t>
                      </a: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웹 애플리케이션</a:t>
                      </a:r>
                      <a:endParaRPr kumimoji="1" lang="en-US" altLang="ko-KR" sz="900" b="1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4000" marB="54000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디자이너 요구사항에 따라 지도항목에 지도가 나오도록 해준다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4000" marB="54000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디자이너 요구사항에 따라 지도항목에 지도가 나오도록 해준다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4000" marB="54000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디자이너 요구사항에 따라 지도항목에 지도가 나오도록 해준다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4000" marB="54000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디자이너 요구사항에 따라 지도항목에 지도가 나오도록 해준다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4000" marB="54000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디자이너 요구사항에 따라 지도항목에 지도가 나오도록 해준다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4000" marB="54000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4231"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Page Subject</a:t>
                      </a:r>
                    </a:p>
                  </a:txBody>
                  <a:tcPr marL="54000" marR="54000" marT="54000" marB="54000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 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함안악양둑방</a:t>
                      </a:r>
                      <a:endParaRPr kumimoji="1" lang="ko-KR" altLang="en-US" sz="900" b="0" i="0" u="none">
                        <a:solidFill>
                          <a:srgbClr val="333333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4000" marB="54000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tabLst>
                          <a:tab pos="266735" algn="r"/>
                        </a:tabLst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ID</a:t>
                      </a:r>
                    </a:p>
                  </a:txBody>
                  <a:tcPr marL="54000" marR="28800" marT="54000" marB="54000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4000" marB="54000" anchor="ctr" anchorCtr="1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Page</a:t>
                      </a:r>
                    </a:p>
                  </a:txBody>
                  <a:tcPr marL="54000" marR="28800" marT="54000" marB="54000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 dirty="0" smtClean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23</a:t>
                      </a:r>
                      <a:endParaRPr kumimoji="1" lang="ko-KR" altLang="ko-KR" sz="900" b="0" i="0" u="none" dirty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4000" marB="54000" anchor="ctr" anchorCtr="1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4231">
                <a:tc gridSpan="2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Page elements</a:t>
                      </a:r>
                    </a:p>
                  </a:txBody>
                  <a:tcPr marL="54000" marR="54000" marT="54000" marB="54000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>
                      <a:noFill/>
                    </a:lnB>
                    <a:solidFill>
                      <a:srgbClr val="DFDFDF">
                        <a:alpha val="10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디자이너 요구사항에 따라 지도항목에 지도가 나오도록 해준다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4000" marB="54000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참고 </a:t>
                      </a: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: </a:t>
                      </a:r>
                      <a:r>
                        <a:rPr kumimoji="1" lang="ko-KR" altLang="en-US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함안여행 </a:t>
                      </a: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&gt; </a:t>
                      </a:r>
                      <a:r>
                        <a:rPr kumimoji="1" lang="ko-KR" altLang="en-US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함안악양둑방</a:t>
                      </a:r>
                      <a:endParaRPr kumimoji="1" lang="en-US" altLang="ko-KR" sz="900" b="0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4000" marB="54000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디자이너 요구사항에 따라 지도항목에 지도가 나오도록 해준다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4000" marB="54000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디자이너 요구사항에 따라 지도항목에 지도가 나오도록 해준다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4000" marB="54000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디자이너 요구사항에 따라 지도항목에 지도가 나오도록 해준다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4000" marB="54000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4231">
                <a:tc rowSpan="6" gridSpan="2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90000" marR="90000" marT="46800" marB="46800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rowSpan="6"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디자이너 요구사항에 따라 지도항목에 지도가 나오도록 해준다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4000" marB="54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페이지설명 </a:t>
                      </a:r>
                    </a:p>
                  </a:txBody>
                  <a:tcPr marL="54000" marR="54000" marT="54000" marB="54000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디자이너 요구사항에 따라 지도항목에 지도가 나오도록 해준다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4000" marB="54000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디자이너 요구사항에 따라 지도항목에 지도가 나오도록 해준다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4000" marB="54000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디자이너 요구사항에 따라 지도항목에 지도가 나오도록 해준다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4000" marB="54000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00838">
                <a:tc gridSpan="2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디자이너 요구사항에 따라 지도항목에 지도가 나오도록 해준다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4000" marB="54000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디자이너 요구사항에 따라 지도항목에 지도가 나오도록 해준다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4000" marB="54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B: </a:t>
                      </a:r>
                      <a:r>
                        <a:rPr kumimoji="1" lang="ko-KR" altLang="en-US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주 콘텐츠 영역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이미지를 먼저 표시하여 사용자의 관심을 유도하고 그 아래 내용을 기술하여 더 자세히 알 수 있는 구조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C: </a:t>
                      </a:r>
                      <a:r>
                        <a:rPr kumimoji="1" lang="ko-KR" altLang="en-US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대표 이미지를 먼저 큰 사진으로 보여주고 아래 서브 이미지를 넣어 해당 사진을 클릭시 그 사진을 크게 볼 수 있게하였다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D : </a:t>
                      </a:r>
                      <a:r>
                        <a:rPr kumimoji="1" lang="ko-KR" altLang="en-US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해당 콘텐츠에 대한 내용 설명과 주소 연락처 및 담당자를 표시하였다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E : </a:t>
                      </a:r>
                      <a:r>
                        <a:rPr kumimoji="1" lang="ko-KR" altLang="en-US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사용자의 편의를 위해 지도</a:t>
                      </a:r>
                      <a:r>
                        <a:rPr kumimoji="1" lang="en-US" altLang="ko-KR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API</a:t>
                      </a:r>
                      <a:r>
                        <a:rPr kumimoji="1" lang="ko-KR" altLang="en-US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를 추가하여 자세한 위치를 찾아볼 수 있게 하였다</a:t>
                      </a:r>
                      <a:endParaRPr kumimoji="1" lang="en-US" altLang="ko-KR" sz="900" b="0" i="0" u="none">
                        <a:solidFill>
                          <a:srgbClr val="333333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4000" marB="54000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디자이너 요구사항에 따라 지도항목에 지도가 나오도록 해준다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4000" marB="54000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디자이너 요구사항에 따라 지도항목에 지도가 나오도록 해준다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4000" marB="54000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디자이너 요구사항에 따라 지도항목에 지도가 나오도록 해준다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4000" marB="54000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4231">
                <a:tc gridSpan="2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디자이너 요구사항에 따라 지도항목에 지도가 나오도록 해준다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4000" marB="54000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디자이너 요구사항에 따라 지도항목에 지도가 나오도록 해준다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4000" marB="54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디자이너</a:t>
                      </a:r>
                      <a:endParaRPr kumimoji="1" lang="ko-KR" altLang="en-US" sz="900" b="0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4000" marB="54000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디자이너 요구사항에 따라 지도항목에 지도가 나오도록 해준다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4000" marB="54000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디자이너 요구사항에 따라 지도항목에 지도가 나오도록 해준다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4000" marB="54000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디자이너 요구사항에 따라 지도항목에 지도가 나오도록 해준다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4000" marB="54000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78230">
                <a:tc gridSpan="2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디자이너 요구사항에 따라 지도항목에 지도가 나오도록 해준다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4000" marB="54000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디자이너 요구사항에 따라 지도항목에 지도가 나오도록 해준다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4000" marB="54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사진은 대표이미지를 크게 나타내고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 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작은사진들은 클릭시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대표이미지 사진과 대체되는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체크박스로 만들어준다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내용을 넣어주고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지도를 배치할수 있는자리를만들고 개발자에게 지도연결을 요청한다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4000" marB="54000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디자이너 요구사항에 따라 지도항목에 지도가 나오도록 해준다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4000" marB="54000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디자이너 요구사항에 따라 지도항목에 지도가 나오도록 해준다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4000" marB="54000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디자이너 요구사항에 따라 지도항목에 지도가 나오도록 해준다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4000" marB="54000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4232">
                <a:tc gridSpan="2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디자이너 요구사항에 따라 지도항목에 지도가 나오도록 해준다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4000" marB="54000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디자이너 요구사항에 따라 지도항목에 지도가 나오도록 해준다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4000" marB="54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개발자</a:t>
                      </a:r>
                      <a:endParaRPr kumimoji="1" lang="ko-KR" altLang="en-US" sz="900" b="0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4000" marB="54000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디자이너 요구사항에 따라 지도항목에 지도가 나오도록 해준다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4000" marB="54000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디자이너 요구사항에 따라 지도항목에 지도가 나오도록 해준다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4000" marB="54000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디자이너 요구사항에 따라 지도항목에 지도가 나오도록 해준다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4000" marB="54000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31754">
                <a:tc gridSpan="2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디자이너 요구사항에 따라 지도항목에 지도가 나오도록 해준다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4000" marB="54000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디자이너 요구사항에 따라 지도항목에 지도가 나오도록 해준다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4000" marB="54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 dirty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디자이너 요구사항에 따라 </a:t>
                      </a:r>
                      <a:r>
                        <a:rPr kumimoji="1" lang="ko-KR" altLang="en-US" sz="900" b="0" i="0" u="none" baseline="0" dirty="0" err="1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지도항목에</a:t>
                      </a:r>
                      <a:r>
                        <a:rPr kumimoji="1" lang="ko-KR" altLang="en-US" sz="900" b="0" i="0" u="none" baseline="0" dirty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 지도가 나오도록 해준다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dirty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4000" marB="54000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디자이너 요구사항에 따라 지도항목에 지도가 나오도록 해준다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4000" marB="54000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디자이너 요구사항에 따라 지도항목에 지도가 나오도록 해준다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4000" marB="54000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디자이너 요구사항에 따라 지도항목에 지도가 나오도록 해준다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4000" marB="54000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43044" name="그림 43043"/>
          <p:cNvPicPr>
            <a:picLocks noChangeAspect="1"/>
          </p:cNvPicPr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2833535" y="746871"/>
            <a:ext cx="2592721" cy="612571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3045" name="직선 화살표 연결선 43044"/>
          <p:cNvCxnSpPr/>
          <p:nvPr/>
        </p:nvCxnSpPr>
        <p:spPr>
          <a:xfrm flipH="1">
            <a:off x="2329300" y="1438256"/>
            <a:ext cx="504234" cy="0"/>
          </a:xfrm>
          <a:prstGeom prst="straightConnector1">
            <a:avLst/>
          </a:prstGeom>
          <a:noFill/>
          <a:ln w="9544" cap="flat" cmpd="sng" algn="ctr">
            <a:solidFill>
              <a:schemeClr val="tx1"/>
            </a:solidFill>
            <a:prstDash val="solid"/>
            <a:round/>
            <a:headEnd w="med" len="med"/>
            <a:tailEnd type="triangle" w="med" len="med"/>
          </a:ln>
        </p:spPr>
      </p:cxnSp>
      <p:sp>
        <p:nvSpPr>
          <p:cNvPr id="43046" name="TextBox 43045"/>
          <p:cNvSpPr txBox="1"/>
          <p:nvPr/>
        </p:nvSpPr>
        <p:spPr>
          <a:xfrm>
            <a:off x="1339791" y="1176603"/>
            <a:ext cx="940324" cy="52174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2800" b="1" i="0" u="none" baseline="0">
                <a:solidFill>
                  <a:schemeClr val="tx1"/>
                </a:solidFill>
                <a:latin typeface="돋움"/>
                <a:ea typeface="굴림"/>
              </a:rPr>
              <a:t>헤더</a:t>
            </a:r>
          </a:p>
        </p:txBody>
      </p:sp>
      <p:cxnSp>
        <p:nvCxnSpPr>
          <p:cNvPr id="43047" name="직선 화살표 연결선 43046"/>
          <p:cNvCxnSpPr/>
          <p:nvPr/>
        </p:nvCxnSpPr>
        <p:spPr>
          <a:xfrm flipH="1">
            <a:off x="2310228" y="4127675"/>
            <a:ext cx="504290" cy="0"/>
          </a:xfrm>
          <a:prstGeom prst="straightConnector1">
            <a:avLst/>
          </a:prstGeom>
          <a:noFill/>
          <a:ln w="9544" cap="flat" cmpd="sng" algn="ctr">
            <a:solidFill>
              <a:schemeClr val="tx1"/>
            </a:solidFill>
            <a:prstDash val="solid"/>
            <a:round/>
            <a:headEnd w="med" len="med"/>
            <a:tailEnd type="triangle" w="med" len="med"/>
          </a:ln>
        </p:spPr>
      </p:cxnSp>
      <p:sp>
        <p:nvSpPr>
          <p:cNvPr id="43048" name="TextBox 43047"/>
          <p:cNvSpPr txBox="1"/>
          <p:nvPr/>
        </p:nvSpPr>
        <p:spPr>
          <a:xfrm>
            <a:off x="1385742" y="3866022"/>
            <a:ext cx="924486" cy="51357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2800" b="1" i="0" u="none" baseline="0">
                <a:solidFill>
                  <a:schemeClr val="tx1"/>
                </a:solidFill>
                <a:latin typeface="돋움"/>
                <a:ea typeface="굴림"/>
              </a:rPr>
              <a:t>내용</a:t>
            </a:r>
          </a:p>
        </p:txBody>
      </p:sp>
      <p:cxnSp>
        <p:nvCxnSpPr>
          <p:cNvPr id="43049" name="직선 화살표 연결선 43048"/>
          <p:cNvCxnSpPr/>
          <p:nvPr/>
        </p:nvCxnSpPr>
        <p:spPr>
          <a:xfrm flipH="1">
            <a:off x="2329300" y="6558620"/>
            <a:ext cx="504234" cy="0"/>
          </a:xfrm>
          <a:prstGeom prst="straightConnector1">
            <a:avLst/>
          </a:prstGeom>
          <a:noFill/>
          <a:ln w="9544" cap="flat" cmpd="sng" algn="ctr">
            <a:solidFill>
              <a:schemeClr val="tx1"/>
            </a:solidFill>
            <a:prstDash val="solid"/>
            <a:round/>
            <a:headEnd w="med" len="med"/>
            <a:tailEnd type="triangle" w="med" len="med"/>
          </a:ln>
        </p:spPr>
      </p:cxnSp>
      <p:sp>
        <p:nvSpPr>
          <p:cNvPr id="43050" name="TextBox 43049"/>
          <p:cNvSpPr txBox="1"/>
          <p:nvPr/>
        </p:nvSpPr>
        <p:spPr>
          <a:xfrm>
            <a:off x="1339791" y="6296967"/>
            <a:ext cx="892756" cy="51150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2800" b="1" i="0" u="none" baseline="0">
                <a:solidFill>
                  <a:schemeClr val="tx1"/>
                </a:solidFill>
                <a:latin typeface="돋움"/>
                <a:ea typeface="굴림"/>
              </a:rPr>
              <a:t>푸터</a:t>
            </a:r>
          </a:p>
        </p:txBody>
      </p:sp>
      <p:cxnSp>
        <p:nvCxnSpPr>
          <p:cNvPr id="43051" name="직선 화살표 연결선 43050"/>
          <p:cNvCxnSpPr/>
          <p:nvPr/>
        </p:nvCxnSpPr>
        <p:spPr>
          <a:xfrm flipH="1">
            <a:off x="2310228" y="5499348"/>
            <a:ext cx="504290" cy="0"/>
          </a:xfrm>
          <a:prstGeom prst="straightConnector1">
            <a:avLst/>
          </a:prstGeom>
          <a:noFill/>
          <a:ln w="9544" cap="flat" cmpd="sng" algn="ctr">
            <a:solidFill>
              <a:schemeClr val="tx1"/>
            </a:solidFill>
            <a:prstDash val="solid"/>
            <a:round/>
            <a:headEnd w="med" len="med"/>
            <a:tailEnd type="triangle" w="med" len="med"/>
          </a:ln>
        </p:spPr>
      </p:cxnSp>
      <p:sp>
        <p:nvSpPr>
          <p:cNvPr id="43052" name="TextBox 43051"/>
          <p:cNvSpPr txBox="1"/>
          <p:nvPr/>
        </p:nvSpPr>
        <p:spPr>
          <a:xfrm>
            <a:off x="1403197" y="5239311"/>
            <a:ext cx="907031" cy="51188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2800" b="1" i="0" u="none" baseline="0">
                <a:solidFill>
                  <a:schemeClr val="tx1"/>
                </a:solidFill>
                <a:latin typeface="돋움"/>
                <a:ea typeface="굴림"/>
              </a:rPr>
              <a:t>지도</a:t>
            </a:r>
          </a:p>
        </p:txBody>
      </p:sp>
      <p:cxnSp>
        <p:nvCxnSpPr>
          <p:cNvPr id="43053" name="직선 화살표 연결선 43052"/>
          <p:cNvCxnSpPr/>
          <p:nvPr/>
        </p:nvCxnSpPr>
        <p:spPr>
          <a:xfrm flipH="1">
            <a:off x="2329300" y="2654509"/>
            <a:ext cx="504234" cy="0"/>
          </a:xfrm>
          <a:prstGeom prst="straightConnector1">
            <a:avLst/>
          </a:prstGeom>
          <a:noFill/>
          <a:ln w="9544" cap="flat" cmpd="sng" algn="ctr">
            <a:solidFill>
              <a:schemeClr val="tx1"/>
            </a:solidFill>
            <a:prstDash val="solid"/>
            <a:round/>
            <a:headEnd w="med" len="med"/>
            <a:tailEnd type="triangle" w="med" len="med"/>
          </a:ln>
        </p:spPr>
      </p:cxnSp>
      <p:sp>
        <p:nvSpPr>
          <p:cNvPr id="43054" name="TextBox 43053"/>
          <p:cNvSpPr txBox="1"/>
          <p:nvPr/>
        </p:nvSpPr>
        <p:spPr>
          <a:xfrm>
            <a:off x="1013114" y="2392856"/>
            <a:ext cx="1316185" cy="52330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2800" b="1" i="0" u="none" baseline="0">
                <a:solidFill>
                  <a:schemeClr val="tx1"/>
                </a:solidFill>
                <a:latin typeface="돋움"/>
                <a:ea typeface="굴림"/>
              </a:rPr>
              <a:t>이미지</a:t>
            </a:r>
          </a:p>
        </p:txBody>
      </p:sp>
    </p:spTree>
    <p:extLst>
      <p:ext uri="{BB962C8B-B14F-4D97-AF65-F5344CB8AC3E}">
        <p14:creationId xmlns:p14="http://schemas.microsoft.com/office/powerpoint/2010/main" val="42925327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4034" name="표 440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7777989"/>
              </p:ext>
            </p:extLst>
          </p:nvPr>
        </p:nvGraphicFramePr>
        <p:xfrm>
          <a:off x="382013" y="0"/>
          <a:ext cx="9134029" cy="6822480"/>
        </p:xfrm>
        <a:graphic>
          <a:graphicData uri="http://schemas.openxmlformats.org/drawingml/2006/table">
            <a:tbl>
              <a:tblPr firstRow="1" bandRow="1"/>
              <a:tblGrid>
                <a:gridCol w="8737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810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88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483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474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4730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44231">
                <a:tc gridSpan="6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Project : </a:t>
                      </a: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함안</a:t>
                      </a:r>
                      <a:r>
                        <a:rPr kumimoji="1" lang="en-US" altLang="ko-KR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 </a:t>
                      </a: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웹 애플리케이션</a:t>
                      </a:r>
                      <a:endParaRPr kumimoji="1" lang="en-US" altLang="ko-KR" sz="900" b="1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4002" marB="54002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각각의 다른글을 불러와 디자이너가 만든 창에 불러올수 있게 연결해주고 페이지처리를 하여 다음페이지 연결을 할수 있게 해준다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,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로그인 했을시에만 글쓰기가 가능하도록 해준다</a:t>
                      </a:r>
                      <a:endParaRPr kumimoji="1" lang="en-US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4002" marB="54002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각각의 다른글을 불러와 디자이너가 만든 창에 불러올수 있게 연결해주고 페이지처리를 하여 다음페이지 연결을 할수 있게 해준다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,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로그인 했을시에만 글쓰기가 가능하도록 해준다</a:t>
                      </a:r>
                      <a:endParaRPr kumimoji="1" lang="en-US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4002" marB="54002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각각의 다른글을 불러와 디자이너가 만든 창에 불러올수 있게 연결해주고 페이지처리를 하여 다음페이지 연결을 할수 있게 해준다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,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로그인 했을시에만 글쓰기가 가능하도록 해준다</a:t>
                      </a:r>
                      <a:endParaRPr kumimoji="1" lang="en-US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4002" marB="54002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각각의 다른글을 불러와 디자이너가 만든 창에 불러올수 있게 연결해주고 페이지처리를 하여 다음페이지 연결을 할수 있게 해준다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,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로그인 했을시에만 글쓰기가 가능하도록 해준다</a:t>
                      </a:r>
                      <a:endParaRPr kumimoji="1" lang="en-US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4002" marB="54002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각각의 다른글을 불러와 디자이너가 만든 창에 불러올수 있게 연결해주고 페이지처리를 하여 다음페이지 연결을 할수 있게 해준다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,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로그인 했을시에만 글쓰기가 가능하도록 해준다</a:t>
                      </a:r>
                      <a:endParaRPr kumimoji="1" lang="en-US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4002" marB="54002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4231"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Page Subject</a:t>
                      </a:r>
                    </a:p>
                  </a:txBody>
                  <a:tcPr marL="54000" marR="54000" marT="54002" marB="54002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 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관광안내</a:t>
                      </a:r>
                      <a:endParaRPr kumimoji="1" lang="ko-KR" altLang="en-US" sz="900" b="0" i="0" u="none">
                        <a:solidFill>
                          <a:srgbClr val="333333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4002" marB="54002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tabLst>
                          <a:tab pos="266735" algn="r"/>
                        </a:tabLst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ID</a:t>
                      </a:r>
                    </a:p>
                  </a:txBody>
                  <a:tcPr marL="54000" marR="28800" marT="54002" marB="54002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4002" marB="54002" anchor="ctr" anchorCtr="1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Page</a:t>
                      </a:r>
                    </a:p>
                  </a:txBody>
                  <a:tcPr marL="54000" marR="28800" marT="54002" marB="54002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 dirty="0" smtClean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24</a:t>
                      </a:r>
                      <a:endParaRPr kumimoji="1" lang="ko-KR" altLang="ko-KR" sz="900" b="0" i="0" u="none" dirty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4002" marB="54002" anchor="ctr" anchorCtr="1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4231">
                <a:tc gridSpan="2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Page elements</a:t>
                      </a:r>
                    </a:p>
                  </a:txBody>
                  <a:tcPr marL="54000" marR="54000" marT="54002" marB="54002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>
                      <a:noFill/>
                    </a:lnB>
                    <a:solidFill>
                      <a:srgbClr val="DFDFDF">
                        <a:alpha val="10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각각의 다른글을 불러와 디자이너가 만든 창에 불러올수 있게 연결해주고 페이지처리를 하여 다음페이지 연결을 할수 있게 해준다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,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로그인 했을시에만 글쓰기가 가능하도록 해준다</a:t>
                      </a:r>
                      <a:endParaRPr kumimoji="1" lang="en-US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4002" marB="54002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참고 </a:t>
                      </a: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: </a:t>
                      </a:r>
                      <a:r>
                        <a:rPr kumimoji="1" lang="ko-KR" altLang="en-US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관광안내 </a:t>
                      </a: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&gt; </a:t>
                      </a:r>
                      <a:r>
                        <a:rPr kumimoji="1" lang="ko-KR" altLang="en-US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포토갤러리</a:t>
                      </a:r>
                      <a:endParaRPr kumimoji="1" lang="en-US" altLang="ko-KR" sz="900" b="0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4002" marB="54002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각각의 다른글을 불러와 디자이너가 만든 창에 불러올수 있게 연결해주고 페이지처리를 하여 다음페이지 연결을 할수 있게 해준다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,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로그인 했을시에만 글쓰기가 가능하도록 해준다</a:t>
                      </a:r>
                      <a:endParaRPr kumimoji="1" lang="en-US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4002" marB="54002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각각의 다른글을 불러와 디자이너가 만든 창에 불러올수 있게 연결해주고 페이지처리를 하여 다음페이지 연결을 할수 있게 해준다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,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로그인 했을시에만 글쓰기가 가능하도록 해준다</a:t>
                      </a:r>
                      <a:endParaRPr kumimoji="1" lang="en-US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4002" marB="54002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각각의 다른글을 불러와 디자이너가 만든 창에 불러올수 있게 연결해주고 페이지처리를 하여 다음페이지 연결을 할수 있게 해준다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,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로그인 했을시에만 글쓰기가 가능하도록 해준다</a:t>
                      </a:r>
                      <a:endParaRPr kumimoji="1" lang="en-US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4002" marB="54002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4231">
                <a:tc rowSpan="6" gridSpan="2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90000" marR="90000" marT="46802" marB="46802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rowSpan="6"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각각의 다른글을 불러와 디자이너가 만든 창에 불러올수 있게 연결해주고 페이지처리를 하여 다음페이지 연결을 할수 있게 해준다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,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로그인 했을시에만 글쓰기가 가능하도록 해준다</a:t>
                      </a:r>
                      <a:endParaRPr kumimoji="1" lang="en-US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4002" marB="54002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페이지설명 </a:t>
                      </a:r>
                    </a:p>
                  </a:txBody>
                  <a:tcPr marL="54000" marR="54000" marT="54002" marB="54002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각각의 다른글을 불러와 디자이너가 만든 창에 불러올수 있게 연결해주고 페이지처리를 하여 다음페이지 연결을 할수 있게 해준다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,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로그인 했을시에만 글쓰기가 가능하도록 해준다</a:t>
                      </a:r>
                      <a:endParaRPr kumimoji="1" lang="en-US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4002" marB="54002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각각의 다른글을 불러와 디자이너가 만든 창에 불러올수 있게 연결해주고 페이지처리를 하여 다음페이지 연결을 할수 있게 해준다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,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로그인 했을시에만 글쓰기가 가능하도록 해준다</a:t>
                      </a:r>
                      <a:endParaRPr kumimoji="1" lang="en-US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4002" marB="54002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각각의 다른글을 불러와 디자이너가 만든 창에 불러올수 있게 연결해주고 페이지처리를 하여 다음페이지 연결을 할수 있게 해준다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,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로그인 했을시에만 글쓰기가 가능하도록 해준다</a:t>
                      </a:r>
                      <a:endParaRPr kumimoji="1" lang="en-US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4002" marB="54002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21059">
                <a:tc gridSpan="2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각각의 다른글을 불러와 디자이너가 만든 창에 불러올수 있게 연결해주고 페이지처리를 하여 다음페이지 연결을 할수 있게 해준다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,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로그인 했을시에만 글쓰기가 가능하도록 해준다</a:t>
                      </a:r>
                      <a:endParaRPr kumimoji="1" lang="en-US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4002" marB="54002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각각의 다른글을 불러와 디자이너가 만든 창에 불러올수 있게 연결해주고 페이지처리를 하여 다음페이지 연결을 할수 있게 해준다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,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로그인 했을시에만 글쓰기가 가능하도록 해준다</a:t>
                      </a:r>
                      <a:endParaRPr kumimoji="1" lang="en-US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4002" marB="54002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B : </a:t>
                      </a:r>
                      <a:r>
                        <a:rPr kumimoji="1" lang="ko-KR" altLang="en-US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주 컨텐츠 영역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해당 글이 어떤 글인지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대표 이미지 파일을 썸네일로 표시하여 대략적인 느낌을 알 수 있게 해놓았고 해당 글을 누를 시 그 글을 더 자세히 볼 수있다</a:t>
                      </a:r>
                      <a:r>
                        <a:rPr kumimoji="1" lang="en-US" altLang="ko-KR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,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페이지를 한 눈에 들어오기 좋게끔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글은 </a:t>
                      </a:r>
                      <a:r>
                        <a:rPr kumimoji="1" lang="en-US" altLang="ko-KR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4</a:t>
                      </a:r>
                      <a:r>
                        <a:rPr kumimoji="1" lang="ko-KR" altLang="en-US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개씩만 배치하였고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그 이상 넘어가는 글은 페이지 를 부여하여 다음 페이지에 표시하도록 하였다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ko-KR" sz="900" b="0" i="0" u="none" baseline="0">
                        <a:solidFill>
                          <a:srgbClr val="333333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D: </a:t>
                      </a:r>
                      <a:r>
                        <a:rPr kumimoji="1" lang="ko-KR" altLang="en-US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글쓰기버튼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로그인을 한 사용자라면 글쓰기 버튼을 통해 사진을 등록이 가능하여 시민으로부터 함안군청의 흥미유발을 돋구도록 했다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ko-KR" sz="900" b="0" i="0" u="none">
                        <a:solidFill>
                          <a:srgbClr val="333333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4002" marB="54002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각각의 다른글을 불러와 디자이너가 만든 창에 불러올수 있게 연결해주고 페이지처리를 하여 다음페이지 연결을 할수 있게 해준다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,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로그인 했을시에만 글쓰기가 가능하도록 해준다</a:t>
                      </a:r>
                      <a:endParaRPr kumimoji="1" lang="en-US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4002" marB="54002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각각의 다른글을 불러와 디자이너가 만든 창에 불러올수 있게 연결해주고 페이지처리를 하여 다음페이지 연결을 할수 있게 해준다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,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로그인 했을시에만 글쓰기가 가능하도록 해준다</a:t>
                      </a:r>
                      <a:endParaRPr kumimoji="1" lang="en-US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4002" marB="54002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각각의 다른글을 불러와 디자이너가 만든 창에 불러올수 있게 연결해주고 페이지처리를 하여 다음페이지 연결을 할수 있게 해준다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,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로그인 했을시에만 글쓰기가 가능하도록 해준다</a:t>
                      </a:r>
                      <a:endParaRPr kumimoji="1" lang="en-US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4002" marB="54002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4231">
                <a:tc gridSpan="2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각각의 다른글을 불러와 디자이너가 만든 창에 불러올수 있게 연결해주고 페이지처리를 하여 다음페이지 연결을 할수 있게 해준다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,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로그인 했을시에만 글쓰기가 가능하도록 해준다</a:t>
                      </a:r>
                      <a:endParaRPr kumimoji="1" lang="en-US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4002" marB="54002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각각의 다른글을 불러와 디자이너가 만든 창에 불러올수 있게 연결해주고 페이지처리를 하여 다음페이지 연결을 할수 있게 해준다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,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로그인 했을시에만 글쓰기가 가능하도록 해준다</a:t>
                      </a:r>
                      <a:endParaRPr kumimoji="1" lang="en-US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4002" marB="54002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디자이너</a:t>
                      </a:r>
                      <a:endParaRPr kumimoji="1" lang="ko-KR" altLang="en-US" sz="900" b="0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4002" marB="54002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각각의 다른글을 불러와 디자이너가 만든 창에 불러올수 있게 연결해주고 페이지처리를 하여 다음페이지 연결을 할수 있게 해준다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,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로그인 했을시에만 글쓰기가 가능하도록 해준다</a:t>
                      </a:r>
                      <a:endParaRPr kumimoji="1" lang="en-US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4002" marB="54002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각각의 다른글을 불러와 디자이너가 만든 창에 불러올수 있게 연결해주고 페이지처리를 하여 다음페이지 연결을 할수 있게 해준다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,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로그인 했을시에만 글쓰기가 가능하도록 해준다</a:t>
                      </a:r>
                      <a:endParaRPr kumimoji="1" lang="en-US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4002" marB="54002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각각의 다른글을 불러와 디자이너가 만든 창에 불러올수 있게 연결해주고 페이지처리를 하여 다음페이지 연결을 할수 있게 해준다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,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로그인 했을시에만 글쓰기가 가능하도록 해준다</a:t>
                      </a:r>
                      <a:endParaRPr kumimoji="1" lang="en-US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4002" marB="54002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4446">
                <a:tc gridSpan="2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각각의 다른글을 불러와 디자이너가 만든 창에 불러올수 있게 연결해주고 페이지처리를 하여 다음페이지 연결을 할수 있게 해준다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,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로그인 했을시에만 글쓰기가 가능하도록 해준다</a:t>
                      </a:r>
                      <a:endParaRPr kumimoji="1" lang="en-US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4002" marB="54002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각각의 다른글을 불러와 디자이너가 만든 창에 불러올수 있게 연결해주고 페이지처리를 하여 다음페이지 연결을 할수 있게 해준다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,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로그인 했을시에만 글쓰기가 가능하도록 해준다</a:t>
                      </a:r>
                      <a:endParaRPr kumimoji="1" lang="en-US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4002" marB="54002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각각의 글들이 겹치지 않도록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디자인해주고 페이지처리를 했을시 나오는 번호들을 디자인해준다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4002" marB="54002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각각의 다른글을 불러와 디자이너가 만든 창에 불러올수 있게 연결해주고 페이지처리를 하여 다음페이지 연결을 할수 있게 해준다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,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로그인 했을시에만 글쓰기가 가능하도록 해준다</a:t>
                      </a:r>
                      <a:endParaRPr kumimoji="1" lang="en-US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4002" marB="54002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각각의 다른글을 불러와 디자이너가 만든 창에 불러올수 있게 연결해주고 페이지처리를 하여 다음페이지 연결을 할수 있게 해준다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,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로그인 했을시에만 글쓰기가 가능하도록 해준다</a:t>
                      </a:r>
                      <a:endParaRPr kumimoji="1" lang="en-US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4002" marB="54002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각각의 다른글을 불러와 디자이너가 만든 창에 불러올수 있게 연결해주고 페이지처리를 하여 다음페이지 연결을 할수 있게 해준다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,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로그인 했을시에만 글쓰기가 가능하도록 해준다</a:t>
                      </a:r>
                      <a:endParaRPr kumimoji="1" lang="en-US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4002" marB="54002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4231">
                <a:tc gridSpan="2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각각의 다른글을 불러와 디자이너가 만든 창에 불러올수 있게 연결해주고 페이지처리를 하여 다음페이지 연결을 할수 있게 해준다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,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로그인 했을시에만 글쓰기가 가능하도록 해준다</a:t>
                      </a:r>
                      <a:endParaRPr kumimoji="1" lang="en-US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4002" marB="54002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각각의 다른글을 불러와 디자이너가 만든 창에 불러올수 있게 연결해주고 페이지처리를 하여 다음페이지 연결을 할수 있게 해준다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,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로그인 했을시에만 글쓰기가 가능하도록 해준다</a:t>
                      </a:r>
                      <a:endParaRPr kumimoji="1" lang="en-US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4002" marB="54002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개발자</a:t>
                      </a:r>
                      <a:endParaRPr kumimoji="1" lang="ko-KR" altLang="en-US" sz="900" b="0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4002" marB="54002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각각의 다른글을 불러와 디자이너가 만든 창에 불러올수 있게 연결해주고 페이지처리를 하여 다음페이지 연결을 할수 있게 해준다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,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로그인 했을시에만 글쓰기가 가능하도록 해준다</a:t>
                      </a:r>
                      <a:endParaRPr kumimoji="1" lang="en-US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4002" marB="54002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각각의 다른글을 불러와 디자이너가 만든 창에 불러올수 있게 연결해주고 페이지처리를 하여 다음페이지 연결을 할수 있게 해준다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,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로그인 했을시에만 글쓰기가 가능하도록 해준다</a:t>
                      </a:r>
                      <a:endParaRPr kumimoji="1" lang="en-US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4002" marB="54002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각각의 다른글을 불러와 디자이너가 만든 창에 불러올수 있게 연결해주고 페이지처리를 하여 다음페이지 연결을 할수 있게 해준다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,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로그인 했을시에만 글쓰기가 가능하도록 해준다</a:t>
                      </a:r>
                      <a:endParaRPr kumimoji="1" lang="en-US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4002" marB="54002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373278">
                <a:tc gridSpan="2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각각의 다른글을 불러와 디자이너가 만든 창에 불러올수 있게 연결해주고 페이지처리를 하여 다음페이지 연결을 할수 있게 해준다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,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로그인 했을시에만 글쓰기가 가능하도록 해준다</a:t>
                      </a:r>
                      <a:endParaRPr kumimoji="1" lang="en-US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4002" marB="54002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각각의 다른글을 불러와 디자이너가 만든 창에 불러올수 있게 연결해주고 페이지처리를 하여 다음페이지 연결을 할수 있게 해준다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,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로그인 했을시에만 글쓰기가 가능하도록 해준다</a:t>
                      </a:r>
                      <a:endParaRPr kumimoji="1" lang="en-US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4002" marB="54002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 dirty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각각의 </a:t>
                      </a:r>
                      <a:r>
                        <a:rPr kumimoji="1" lang="ko-KR" altLang="en-US" sz="900" b="0" i="0" u="none" baseline="0" dirty="0" err="1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다른글을</a:t>
                      </a:r>
                      <a:r>
                        <a:rPr kumimoji="1" lang="ko-KR" altLang="en-US" sz="900" b="0" i="0" u="none" baseline="0" dirty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 불러와 디자이너가 만든 창에 </a:t>
                      </a:r>
                      <a:r>
                        <a:rPr kumimoji="1" lang="ko-KR" altLang="en-US" sz="900" b="0" i="0" u="none" baseline="0" dirty="0" err="1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불러올수</a:t>
                      </a:r>
                      <a:r>
                        <a:rPr kumimoji="1" lang="ko-KR" altLang="en-US" sz="900" b="0" i="0" u="none" baseline="0" dirty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 있게 연결해주고 페이지처리를 하여 </a:t>
                      </a:r>
                      <a:r>
                        <a:rPr kumimoji="1" lang="ko-KR" altLang="en-US" sz="900" b="0" i="0" u="none" baseline="0" dirty="0" err="1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다음페이지</a:t>
                      </a:r>
                      <a:r>
                        <a:rPr kumimoji="1" lang="ko-KR" altLang="en-US" sz="900" b="0" i="0" u="none" baseline="0" dirty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 연결을 </a:t>
                      </a:r>
                      <a:r>
                        <a:rPr kumimoji="1" lang="ko-KR" altLang="en-US" sz="900" b="0" i="0" u="none" baseline="0" dirty="0" err="1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할수</a:t>
                      </a:r>
                      <a:r>
                        <a:rPr kumimoji="1" lang="ko-KR" altLang="en-US" sz="900" b="0" i="0" u="none" baseline="0" dirty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 있게 해준다</a:t>
                      </a:r>
                      <a:r>
                        <a:rPr kumimoji="1" lang="en-US" altLang="ko-KR" sz="900" b="0" i="0" u="none" baseline="0" dirty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,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 dirty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로그인 </a:t>
                      </a:r>
                      <a:r>
                        <a:rPr kumimoji="1" lang="ko-KR" altLang="en-US" sz="900" b="0" i="0" u="none" baseline="0" dirty="0" err="1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했을시에만</a:t>
                      </a:r>
                      <a:r>
                        <a:rPr kumimoji="1" lang="ko-KR" altLang="en-US" sz="900" b="0" i="0" u="none" baseline="0" dirty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 글쓰기가 가능하도록 해준다</a:t>
                      </a:r>
                      <a:endParaRPr kumimoji="1" lang="en-US" altLang="ko-KR" sz="900" b="0" i="0" u="none" dirty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4002" marB="54002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각각의 다른글을 불러와 디자이너가 만든 창에 불러올수 있게 연결해주고 페이지처리를 하여 다음페이지 연결을 할수 있게 해준다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,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로그인 했을시에만 글쓰기가 가능하도록 해준다</a:t>
                      </a:r>
                      <a:endParaRPr kumimoji="1" lang="en-US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4002" marB="54002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각각의 다른글을 불러와 디자이너가 만든 창에 불러올수 있게 연결해주고 페이지처리를 하여 다음페이지 연결을 할수 있게 해준다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,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로그인 했을시에만 글쓰기가 가능하도록 해준다</a:t>
                      </a:r>
                      <a:endParaRPr kumimoji="1" lang="en-US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4002" marB="54002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각각의 다른글을 불러와 디자이너가 만든 창에 불러올수 있게 연결해주고 페이지처리를 하여 다음페이지 연결을 할수 있게 해준다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,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로그인 했을시에만 글쓰기가 가능하도록 해준다</a:t>
                      </a:r>
                      <a:endParaRPr kumimoji="1" lang="en-US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4002" marB="54002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pSp>
        <p:nvGrpSpPr>
          <p:cNvPr id="44068" name="Group 1"/>
          <p:cNvGrpSpPr/>
          <p:nvPr/>
        </p:nvGrpSpPr>
        <p:grpSpPr>
          <a:xfrm>
            <a:off x="802208" y="781781"/>
            <a:ext cx="5805391" cy="5940177"/>
            <a:chOff x="801539" y="782505"/>
            <a:chExt cx="5810771" cy="5945682"/>
          </a:xfrm>
        </p:grpSpPr>
        <p:pic>
          <p:nvPicPr>
            <p:cNvPr id="44069" name="그림 44068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rcRect l="2790" t="1840" r="3040" b="3030"/>
            <a:stretch>
              <a:fillRect/>
            </a:stretch>
          </p:blipFill>
          <p:spPr>
            <a:xfrm>
              <a:off x="2671259" y="1366580"/>
              <a:ext cx="3450583" cy="5361607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44070" name="직선 연결선 44069"/>
            <p:cNvCxnSpPr/>
            <p:nvPr/>
          </p:nvCxnSpPr>
          <p:spPr>
            <a:xfrm>
              <a:off x="2706200" y="1017385"/>
              <a:ext cx="3383937" cy="0"/>
            </a:xfrm>
            <a:prstGeom prst="line">
              <a:avLst/>
            </a:prstGeom>
            <a:noFill/>
            <a:ln w="9544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triangle" w="med" len="med"/>
            </a:ln>
          </p:spPr>
        </p:cxnSp>
        <p:sp>
          <p:nvSpPr>
            <p:cNvPr id="44071" name="TextBox 44070"/>
            <p:cNvSpPr txBox="1"/>
            <p:nvPr/>
          </p:nvSpPr>
          <p:spPr>
            <a:xfrm>
              <a:off x="4366437" y="782505"/>
              <a:ext cx="250732" cy="139655"/>
            </a:xfrm>
            <a:prstGeom prst="rect">
              <a:avLst/>
            </a:prstGeom>
            <a:solidFill>
              <a:srgbClr val="C0C0C0">
                <a:alpha val="50200"/>
              </a:srgbClr>
            </a:solidFill>
            <a:ln w="9544" cap="flat" cmpd="sng" algn="ctr">
              <a:solidFill>
                <a:srgbClr val="969696">
                  <a:alpha val="100000"/>
                </a:srgbClr>
              </a:solidFill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ctr">
              <a:noAutofit/>
            </a:bodyPr>
            <a:lstStyle/>
            <a:p>
              <a:pPr marL="0" lvl="0" indent="0" algn="ctr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1" lang="en-US" altLang="ko-KR" sz="800" b="0" i="0" u="none" baseline="0">
                  <a:solidFill>
                    <a:schemeClr val="tx1"/>
                  </a:solidFill>
                  <a:latin typeface="Trebuchet MS"/>
                  <a:ea typeface="굴림"/>
                </a:rPr>
                <a:t>1200</a:t>
              </a:r>
            </a:p>
          </p:txBody>
        </p:sp>
        <p:cxnSp>
          <p:nvCxnSpPr>
            <p:cNvPr id="44072" name="직선 연결선 44071"/>
            <p:cNvCxnSpPr/>
            <p:nvPr/>
          </p:nvCxnSpPr>
          <p:spPr>
            <a:xfrm>
              <a:off x="2706200" y="1017385"/>
              <a:ext cx="0" cy="51112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073" name="직선 연결선 44072"/>
            <p:cNvCxnSpPr/>
            <p:nvPr/>
          </p:nvCxnSpPr>
          <p:spPr>
            <a:xfrm>
              <a:off x="6090138" y="1026930"/>
              <a:ext cx="0" cy="50157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074" name="직선 연결선 44073"/>
            <p:cNvCxnSpPr/>
            <p:nvPr/>
          </p:nvCxnSpPr>
          <p:spPr>
            <a:xfrm>
              <a:off x="5944119" y="1401522"/>
              <a:ext cx="29203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075" name="직선 연결선 44074"/>
            <p:cNvCxnSpPr/>
            <p:nvPr/>
          </p:nvCxnSpPr>
          <p:spPr>
            <a:xfrm>
              <a:off x="5944119" y="2918865"/>
              <a:ext cx="29203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076" name="직선 연결선 44075"/>
            <p:cNvCxnSpPr/>
            <p:nvPr/>
          </p:nvCxnSpPr>
          <p:spPr>
            <a:xfrm>
              <a:off x="6223430" y="1401522"/>
              <a:ext cx="0" cy="1517343"/>
            </a:xfrm>
            <a:prstGeom prst="line">
              <a:avLst/>
            </a:prstGeom>
            <a:noFill/>
            <a:ln w="9544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triangle" w="med" len="med"/>
            </a:ln>
          </p:spPr>
        </p:cxnSp>
        <p:sp>
          <p:nvSpPr>
            <p:cNvPr id="44077" name="TextBox 44076"/>
            <p:cNvSpPr txBox="1"/>
            <p:nvPr/>
          </p:nvSpPr>
          <p:spPr>
            <a:xfrm>
              <a:off x="6359960" y="2090366"/>
              <a:ext cx="252351" cy="139655"/>
            </a:xfrm>
            <a:prstGeom prst="rect">
              <a:avLst/>
            </a:prstGeom>
            <a:solidFill>
              <a:srgbClr val="C0C0C0">
                <a:alpha val="50200"/>
              </a:srgbClr>
            </a:solidFill>
            <a:ln w="9544" cap="flat" cmpd="sng" algn="ctr">
              <a:solidFill>
                <a:srgbClr val="969696">
                  <a:alpha val="100000"/>
                </a:srgbClr>
              </a:solidFill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ctr">
              <a:noAutofit/>
            </a:bodyPr>
            <a:lstStyle/>
            <a:p>
              <a:pPr marL="0" lvl="0" indent="0" algn="ctr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1" lang="en-US" altLang="ko-KR" sz="800" b="0" i="0" u="none" baseline="0">
                  <a:solidFill>
                    <a:schemeClr val="tx1"/>
                  </a:solidFill>
                  <a:latin typeface="Trebuchet MS"/>
                  <a:ea typeface="굴림"/>
                </a:rPr>
                <a:t>518</a:t>
              </a:r>
            </a:p>
          </p:txBody>
        </p:sp>
        <p:cxnSp>
          <p:nvCxnSpPr>
            <p:cNvPr id="44078" name="직선 연결선 44077"/>
            <p:cNvCxnSpPr/>
            <p:nvPr/>
          </p:nvCxnSpPr>
          <p:spPr>
            <a:xfrm>
              <a:off x="5940938" y="6029799"/>
              <a:ext cx="29203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079" name="직선 연결선 44078"/>
            <p:cNvCxnSpPr/>
            <p:nvPr/>
          </p:nvCxnSpPr>
          <p:spPr>
            <a:xfrm>
              <a:off x="5940938" y="6683757"/>
              <a:ext cx="29203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080" name="직선 연결선 44079"/>
            <p:cNvCxnSpPr/>
            <p:nvPr/>
          </p:nvCxnSpPr>
          <p:spPr>
            <a:xfrm>
              <a:off x="6232975" y="6029799"/>
              <a:ext cx="0" cy="653958"/>
            </a:xfrm>
            <a:prstGeom prst="line">
              <a:avLst/>
            </a:prstGeom>
            <a:noFill/>
            <a:ln w="9544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triangle" w="med" len="med"/>
            </a:ln>
          </p:spPr>
        </p:cxnSp>
        <p:sp>
          <p:nvSpPr>
            <p:cNvPr id="44081" name="TextBox 44080"/>
            <p:cNvSpPr txBox="1"/>
            <p:nvPr/>
          </p:nvSpPr>
          <p:spPr>
            <a:xfrm>
              <a:off x="6359960" y="6286950"/>
              <a:ext cx="252351" cy="139655"/>
            </a:xfrm>
            <a:prstGeom prst="rect">
              <a:avLst/>
            </a:prstGeom>
            <a:solidFill>
              <a:srgbClr val="C0C0C0">
                <a:alpha val="50200"/>
              </a:srgbClr>
            </a:solidFill>
            <a:ln w="9544" cap="flat" cmpd="sng" algn="ctr">
              <a:solidFill>
                <a:srgbClr val="969696">
                  <a:alpha val="100000"/>
                </a:srgbClr>
              </a:solidFill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ctr">
              <a:noAutofit/>
            </a:bodyPr>
            <a:lstStyle/>
            <a:p>
              <a:pPr marL="0" lvl="0" indent="0" algn="ctr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1" lang="en-US" altLang="ko-KR" sz="800" b="0" i="0" u="none" baseline="0">
                  <a:solidFill>
                    <a:schemeClr val="tx1"/>
                  </a:solidFill>
                  <a:latin typeface="Trebuchet MS"/>
                  <a:ea typeface="굴림"/>
                </a:rPr>
                <a:t>200</a:t>
              </a:r>
            </a:p>
          </p:txBody>
        </p:sp>
        <p:cxnSp>
          <p:nvCxnSpPr>
            <p:cNvPr id="44082" name="직선 연결선 44081"/>
            <p:cNvCxnSpPr/>
            <p:nvPr/>
          </p:nvCxnSpPr>
          <p:spPr>
            <a:xfrm>
              <a:off x="3023635" y="1261810"/>
              <a:ext cx="2745887" cy="0"/>
            </a:xfrm>
            <a:prstGeom prst="line">
              <a:avLst/>
            </a:prstGeom>
            <a:noFill/>
            <a:ln w="9544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triangle" w="med" len="med"/>
            </a:ln>
          </p:spPr>
        </p:cxnSp>
        <p:cxnSp>
          <p:nvCxnSpPr>
            <p:cNvPr id="44083" name="직선 연결선 44082"/>
            <p:cNvCxnSpPr/>
            <p:nvPr/>
          </p:nvCxnSpPr>
          <p:spPr>
            <a:xfrm>
              <a:off x="3023635" y="1261810"/>
              <a:ext cx="0" cy="13334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084" name="직선 연결선 44083"/>
            <p:cNvCxnSpPr/>
            <p:nvPr/>
          </p:nvCxnSpPr>
          <p:spPr>
            <a:xfrm>
              <a:off x="5779011" y="1261810"/>
              <a:ext cx="0" cy="13334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085" name="TextBox 44084"/>
            <p:cNvSpPr txBox="1"/>
            <p:nvPr/>
          </p:nvSpPr>
          <p:spPr>
            <a:xfrm>
              <a:off x="4271157" y="1071361"/>
              <a:ext cx="253969" cy="139655"/>
            </a:xfrm>
            <a:prstGeom prst="rect">
              <a:avLst/>
            </a:prstGeom>
            <a:solidFill>
              <a:srgbClr val="C0C0C0">
                <a:alpha val="50200"/>
              </a:srgbClr>
            </a:solidFill>
            <a:ln w="9544" cap="flat" cmpd="sng" algn="ctr">
              <a:solidFill>
                <a:srgbClr val="969696">
                  <a:alpha val="100000"/>
                </a:srgbClr>
              </a:solidFill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ctr">
              <a:noAutofit/>
            </a:bodyPr>
            <a:lstStyle/>
            <a:p>
              <a:pPr marL="0" lvl="0" indent="0" algn="ctr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1" lang="en-US" altLang="ko-KR" sz="800" b="0" i="0" u="none" baseline="0">
                  <a:solidFill>
                    <a:schemeClr val="tx1"/>
                  </a:solidFill>
                  <a:latin typeface="Trebuchet MS"/>
                  <a:ea typeface="굴림"/>
                </a:rPr>
                <a:t>1000</a:t>
              </a:r>
            </a:p>
          </p:txBody>
        </p:sp>
        <p:cxnSp>
          <p:nvCxnSpPr>
            <p:cNvPr id="44086" name="직선 연결선 44085"/>
            <p:cNvCxnSpPr/>
            <p:nvPr/>
          </p:nvCxnSpPr>
          <p:spPr>
            <a:xfrm>
              <a:off x="2706200" y="1261810"/>
              <a:ext cx="317434" cy="0"/>
            </a:xfrm>
            <a:prstGeom prst="line">
              <a:avLst/>
            </a:prstGeom>
            <a:noFill/>
            <a:ln w="9544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triangle" w="med" len="med"/>
            </a:ln>
          </p:spPr>
        </p:cxnSp>
        <p:sp>
          <p:nvSpPr>
            <p:cNvPr id="44087" name="TextBox 44086"/>
            <p:cNvSpPr txBox="1"/>
            <p:nvPr/>
          </p:nvSpPr>
          <p:spPr>
            <a:xfrm>
              <a:off x="2737961" y="1077724"/>
              <a:ext cx="253913" cy="142837"/>
            </a:xfrm>
            <a:prstGeom prst="rect">
              <a:avLst/>
            </a:prstGeom>
            <a:solidFill>
              <a:srgbClr val="C0C0C0">
                <a:alpha val="50200"/>
              </a:srgbClr>
            </a:solidFill>
            <a:ln w="9544" cap="flat" cmpd="sng" algn="ctr">
              <a:solidFill>
                <a:srgbClr val="969696">
                  <a:alpha val="100000"/>
                </a:srgbClr>
              </a:solidFill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ctr">
              <a:noAutofit/>
            </a:bodyPr>
            <a:lstStyle/>
            <a:p>
              <a:pPr marL="0" lvl="0" indent="0" algn="ctr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1" lang="en-US" altLang="ko-KR" sz="800" b="0" i="0" u="none" baseline="0">
                  <a:solidFill>
                    <a:schemeClr val="tx1"/>
                  </a:solidFill>
                  <a:latin typeface="Trebuchet MS"/>
                  <a:ea typeface="굴림"/>
                </a:rPr>
                <a:t>100</a:t>
              </a:r>
            </a:p>
          </p:txBody>
        </p:sp>
        <p:cxnSp>
          <p:nvCxnSpPr>
            <p:cNvPr id="44088" name="직선 화살표 연결선 44087"/>
            <p:cNvCxnSpPr/>
            <p:nvPr/>
          </p:nvCxnSpPr>
          <p:spPr>
            <a:xfrm flipH="1">
              <a:off x="2201443" y="1788784"/>
              <a:ext cx="504757" cy="0"/>
            </a:xfrm>
            <a:prstGeom prst="straightConnector1">
              <a:avLst/>
            </a:prstGeom>
            <a:noFill/>
            <a:ln w="9544" cap="flat" cmpd="sng" algn="ctr">
              <a:solidFill>
                <a:schemeClr val="tx1"/>
              </a:solidFill>
              <a:prstDash val="solid"/>
              <a:round/>
              <a:headEnd w="med" len="med"/>
              <a:tailEnd type="triangle" w="med" len="med"/>
            </a:ln>
          </p:spPr>
        </p:cxnSp>
        <p:sp>
          <p:nvSpPr>
            <p:cNvPr id="44089" name="TextBox 44088"/>
            <p:cNvSpPr txBox="1"/>
            <p:nvPr/>
          </p:nvSpPr>
          <p:spPr>
            <a:xfrm>
              <a:off x="1211017" y="1528506"/>
              <a:ext cx="942813" cy="520554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lvl="0" indent="0" algn="l" rtl="0" eaLnBrk="0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1" lang="ko-KR" altLang="en-US" sz="2800" b="1" i="0" u="none" baseline="0">
                  <a:solidFill>
                    <a:schemeClr val="tx1"/>
                  </a:solidFill>
                  <a:latin typeface="돋움"/>
                  <a:ea typeface="굴림"/>
                </a:rPr>
                <a:t>헤더</a:t>
              </a:r>
            </a:p>
          </p:txBody>
        </p:sp>
        <p:cxnSp>
          <p:nvCxnSpPr>
            <p:cNvPr id="44090" name="직선 화살표 연결선 44089"/>
            <p:cNvCxnSpPr/>
            <p:nvPr/>
          </p:nvCxnSpPr>
          <p:spPr>
            <a:xfrm flipH="1">
              <a:off x="2201443" y="4007698"/>
              <a:ext cx="504757" cy="0"/>
            </a:xfrm>
            <a:prstGeom prst="straightConnector1">
              <a:avLst/>
            </a:prstGeom>
            <a:noFill/>
            <a:ln w="9544" cap="flat" cmpd="sng" algn="ctr">
              <a:solidFill>
                <a:schemeClr val="tx1"/>
              </a:solidFill>
              <a:prstDash val="solid"/>
              <a:round/>
              <a:headEnd w="med" len="med"/>
              <a:tailEnd type="triangle" w="med" len="med"/>
            </a:ln>
          </p:spPr>
        </p:cxnSp>
        <p:sp>
          <p:nvSpPr>
            <p:cNvPr id="44091" name="TextBox 44090"/>
            <p:cNvSpPr txBox="1"/>
            <p:nvPr/>
          </p:nvSpPr>
          <p:spPr>
            <a:xfrm>
              <a:off x="801538" y="3747420"/>
              <a:ext cx="1257067" cy="512293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lvl="0" indent="0" algn="l" rtl="0" eaLnBrk="0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1" lang="ko-KR" altLang="en-US" sz="2800" b="1" i="0" u="none" baseline="0">
                  <a:solidFill>
                    <a:schemeClr val="tx1"/>
                  </a:solidFill>
                  <a:latin typeface="돋움"/>
                  <a:ea typeface="굴림"/>
                </a:rPr>
                <a:t>콘텐츠</a:t>
              </a:r>
            </a:p>
          </p:txBody>
        </p:sp>
        <p:cxnSp>
          <p:nvCxnSpPr>
            <p:cNvPr id="44092" name="직선 화살표 연결선 44091"/>
            <p:cNvCxnSpPr/>
            <p:nvPr/>
          </p:nvCxnSpPr>
          <p:spPr>
            <a:xfrm flipH="1">
              <a:off x="2201443" y="6363141"/>
              <a:ext cx="504757" cy="0"/>
            </a:xfrm>
            <a:prstGeom prst="straightConnector1">
              <a:avLst/>
            </a:prstGeom>
            <a:noFill/>
            <a:ln w="9544" cap="flat" cmpd="sng" algn="ctr">
              <a:solidFill>
                <a:schemeClr val="tx1"/>
              </a:solidFill>
              <a:prstDash val="solid"/>
              <a:round/>
              <a:headEnd w="med" len="med"/>
              <a:tailEnd type="triangle" w="med" len="med"/>
            </a:ln>
          </p:spPr>
        </p:cxnSp>
        <p:sp>
          <p:nvSpPr>
            <p:cNvPr id="44093" name="TextBox 44092"/>
            <p:cNvSpPr txBox="1"/>
            <p:nvPr/>
          </p:nvSpPr>
          <p:spPr>
            <a:xfrm>
              <a:off x="1211016" y="6102808"/>
              <a:ext cx="895201" cy="52061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lvl="0" indent="0" algn="l" rtl="0" eaLnBrk="0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1" lang="ko-KR" altLang="en-US" sz="2800" b="1" i="0" u="none" baseline="0">
                  <a:solidFill>
                    <a:schemeClr val="tx1"/>
                  </a:solidFill>
                  <a:latin typeface="돋움"/>
                  <a:ea typeface="굴림"/>
                </a:rPr>
                <a:t>푸터</a:t>
              </a:r>
            </a:p>
          </p:txBody>
        </p:sp>
        <p:pic>
          <p:nvPicPr>
            <p:cNvPr id="44094" name="그림 44093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rcRect l="43190" t="67650" r="47940" b="21920"/>
            <a:stretch>
              <a:fillRect/>
            </a:stretch>
          </p:blipFill>
          <p:spPr>
            <a:xfrm>
              <a:off x="4160080" y="5653645"/>
              <a:ext cx="490468" cy="31268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4095" name="직사각형 28"/>
            <p:cNvSpPr/>
            <p:nvPr/>
          </p:nvSpPr>
          <p:spPr>
            <a:xfrm>
              <a:off x="4160080" y="5652082"/>
              <a:ext cx="415840" cy="314252"/>
            </a:xfrm>
            <a:prstGeom prst="rect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0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 kumimoji="1" lang="ko-KR" altLang="en-US" sz="800" b="0" i="0" u="none" strike="noStrike" kern="1200" cap="none" spc="0" normalizeH="0" baseline="0"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4096" name="직사각형 29"/>
            <p:cNvSpPr/>
            <p:nvPr/>
          </p:nvSpPr>
          <p:spPr>
            <a:xfrm>
              <a:off x="4175932" y="5531405"/>
              <a:ext cx="228572" cy="244424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0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r>
                <a:rPr kumimoji="1" lang="en-US" altLang="ko-KR" sz="1600" b="1" i="0" u="none" strike="noStrike" kern="1200" cap="none" spc="0" normalizeH="0" baseline="0">
                  <a:solidFill>
                    <a:schemeClr val="lt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D</a:t>
              </a:r>
              <a:endParaRPr kumimoji="1" lang="ko-KR" altLang="en-US" sz="1600" b="1" i="0" u="none" strike="noStrike" kern="1200" cap="none" spc="0" normalizeH="0" baseline="0"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628400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5058" name="표 4505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7424548"/>
              </p:ext>
            </p:extLst>
          </p:nvPr>
        </p:nvGraphicFramePr>
        <p:xfrm>
          <a:off x="382013" y="0"/>
          <a:ext cx="9134029" cy="6845890"/>
        </p:xfrm>
        <a:graphic>
          <a:graphicData uri="http://schemas.openxmlformats.org/drawingml/2006/table">
            <a:tbl>
              <a:tblPr firstRow="1" bandRow="1"/>
              <a:tblGrid>
                <a:gridCol w="8737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005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993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483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474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4730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48989">
                <a:tc gridSpan="6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Project : </a:t>
                      </a: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함안</a:t>
                      </a:r>
                      <a:r>
                        <a:rPr kumimoji="1" lang="en-US" altLang="ko-KR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 </a:t>
                      </a: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웹 애플리케이션</a:t>
                      </a:r>
                      <a:endParaRPr kumimoji="1" lang="en-US" altLang="ko-KR" sz="900" b="1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각 데이터를 올바르게 받아올수 있게 위치를 잡아주고 로그인 했을시에만 글쓰기가 가능하게끔 해주며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multi-part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로 파일처리를 가능하게 한다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각 데이터를 올바르게 받아올수 있게 위치를 잡아주고 로그인 했을시에만 글쓰기가 가능하게끔 해주며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multi-part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로 파일처리를 가능하게 한다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각 데이터를 올바르게 받아올수 있게 위치를 잡아주고 로그인 했을시에만 글쓰기가 가능하게끔 해주며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multi-part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로 파일처리를 가능하게 한다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각 데이터를 올바르게 받아올수 있게 위치를 잡아주고 로그인 했을시에만 글쓰기가 가능하게끔 해주며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multi-part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로 파일처리를 가능하게 한다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각 데이터를 올바르게 받아올수 있게 위치를 잡아주고 로그인 했을시에만 글쓰기가 가능하게끔 해주며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multi-part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로 파일처리를 가능하게 한다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8989"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Page Subject</a:t>
                      </a:r>
                    </a:p>
                  </a:txBody>
                  <a:tcPr marL="54000" marR="54000" marT="53996" marB="53996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 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관광안내 글 쓰기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(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로그인 후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)</a:t>
                      </a:r>
                      <a:endParaRPr kumimoji="1" lang="ko-KR" altLang="en-US" sz="900" b="0" i="0" u="none">
                        <a:solidFill>
                          <a:srgbClr val="333333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tabLst>
                          <a:tab pos="266735" algn="r"/>
                        </a:tabLst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ID</a:t>
                      </a:r>
                    </a:p>
                  </a:txBody>
                  <a:tcPr marL="54000" marR="28800" marT="53996" marB="53996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 anchorCtr="1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Page</a:t>
                      </a:r>
                    </a:p>
                  </a:txBody>
                  <a:tcPr marL="54000" marR="28800" marT="53996" marB="53996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 dirty="0" smtClean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25</a:t>
                      </a:r>
                      <a:endParaRPr kumimoji="1" lang="ko-KR" altLang="ko-KR" sz="900" b="0" i="0" u="none" dirty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 anchorCtr="1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8989">
                <a:tc gridSpan="2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Page elements</a:t>
                      </a:r>
                    </a:p>
                  </a:txBody>
                  <a:tcPr marL="54000" marR="54000" marT="53996" marB="53996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>
                      <a:noFill/>
                    </a:lnB>
                    <a:solidFill>
                      <a:srgbClr val="DFDFDF">
                        <a:alpha val="10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각 데이터를 올바르게 받아올수 있게 위치를 잡아주고 로그인 했을시에만 글쓰기가 가능하게끔 해주며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multi-part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로 파일처리를 가능하게 한다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참고 </a:t>
                      </a: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: </a:t>
                      </a:r>
                      <a:r>
                        <a:rPr kumimoji="1" lang="ko-KR" altLang="en-US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관광안내 </a:t>
                      </a: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&gt; </a:t>
                      </a:r>
                      <a:r>
                        <a:rPr kumimoji="1" lang="ko-KR" altLang="en-US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포토갤러리 </a:t>
                      </a: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&gt; </a:t>
                      </a:r>
                      <a:r>
                        <a:rPr kumimoji="1" lang="ko-KR" altLang="en-US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글 쓰기</a:t>
                      </a:r>
                      <a:endParaRPr kumimoji="1" lang="en-US" altLang="ko-KR" sz="900" b="0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각 데이터를 올바르게 받아올수 있게 위치를 잡아주고 로그인 했을시에만 글쓰기가 가능하게끔 해주며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multi-part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로 파일처리를 가능하게 한다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각 데이터를 올바르게 받아올수 있게 위치를 잡아주고 로그인 했을시에만 글쓰기가 가능하게끔 해주며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multi-part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로 파일처리를 가능하게 한다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각 데이터를 올바르게 받아올수 있게 위치를 잡아주고 로그인 했을시에만 글쓰기가 가능하게끔 해주며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multi-part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로 파일처리를 가능하게 한다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8989">
                <a:tc rowSpan="6" gridSpan="2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90000" marR="90000" marT="46797" marB="46797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rowSpan="6"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각 데이터를 올바르게 받아올수 있게 위치를 잡아주고 로그인 했을시에만 글쓰기가 가능하게끔 해주며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multi-part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로 파일처리를 가능하게 한다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페이지설명 </a:t>
                      </a:r>
                    </a:p>
                  </a:txBody>
                  <a:tcPr marL="54000" marR="54000" marT="53996" marB="53996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각 데이터를 올바르게 받아올수 있게 위치를 잡아주고 로그인 했을시에만 글쓰기가 가능하게끔 해주며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multi-part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로 파일처리를 가능하게 한다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각 데이터를 올바르게 받아올수 있게 위치를 잡아주고 로그인 했을시에만 글쓰기가 가능하게끔 해주며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multi-part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로 파일처리를 가능하게 한다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각 데이터를 올바르게 받아올수 있게 위치를 잡아주고 로그인 했을시에만 글쓰기가 가능하게끔 해주며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multi-part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로 파일처리를 가능하게 한다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26407">
                <a:tc gridSpan="2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각 데이터를 올바르게 받아올수 있게 위치를 잡아주고 로그인 했을시에만 글쓰기가 가능하게끔 해주며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multi-part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로 파일처리를 가능하게 한다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각 데이터를 올바르게 받아올수 있게 위치를 잡아주고 로그인 했을시에만 글쓰기가 가능하게끔 해주며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multi-part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로 파일처리를 가능하게 한다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B : </a:t>
                      </a:r>
                      <a:r>
                        <a:rPr kumimoji="1" lang="ko-KR" altLang="en-US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주 컨텐츠 영역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글쓰기 페이지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포토갤러리의 이미지에 맞게끔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파일첨부를 할 수 있고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자신이 첨부한 사진파일은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썸네일과 글 자세히 보기에 게시된다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ko-KR" sz="900" b="0" i="0" u="none">
                        <a:solidFill>
                          <a:srgbClr val="333333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각 데이터를 올바르게 받아올수 있게 위치를 잡아주고 로그인 했을시에만 글쓰기가 가능하게끔 해주며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multi-part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로 파일처리를 가능하게 한다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각 데이터를 올바르게 받아올수 있게 위치를 잡아주고 로그인 했을시에만 글쓰기가 가능하게끔 해주며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multi-part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로 파일처리를 가능하게 한다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각 데이터를 올바르게 받아올수 있게 위치를 잡아주고 로그인 했을시에만 글쓰기가 가능하게끔 해주며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multi-part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로 파일처리를 가능하게 한다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8989">
                <a:tc gridSpan="2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각 데이터를 올바르게 받아올수 있게 위치를 잡아주고 로그인 했을시에만 글쓰기가 가능하게끔 해주며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multi-part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로 파일처리를 가능하게 한다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각 데이터를 올바르게 받아올수 있게 위치를 잡아주고 로그인 했을시에만 글쓰기가 가능하게끔 해주며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multi-part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로 파일처리를 가능하게 한다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디자이너</a:t>
                      </a:r>
                      <a:endParaRPr kumimoji="1" lang="ko-KR" altLang="en-US" sz="900" b="0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각 데이터를 올바르게 받아올수 있게 위치를 잡아주고 로그인 했을시에만 글쓰기가 가능하게끔 해주며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multi-part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로 파일처리를 가능하게 한다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각 데이터를 올바르게 받아올수 있게 위치를 잡아주고 로그인 했을시에만 글쓰기가 가능하게끔 해주며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multi-part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로 파일처리를 가능하게 한다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각 데이터를 올바르게 받아올수 있게 위치를 잡아주고 로그인 했을시에만 글쓰기가 가능하게끔 해주며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multi-part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로 파일처리를 가능하게 한다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27194">
                <a:tc gridSpan="2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각 데이터를 올바르게 받아올수 있게 위치를 잡아주고 로그인 했을시에만 글쓰기가 가능하게끔 해주며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multi-part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로 파일처리를 가능하게 한다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각 데이터를 올바르게 받아올수 있게 위치를 잡아주고 로그인 했을시에만 글쓰기가 가능하게끔 해주며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multi-part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로 파일처리를 가능하게 한다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새로운 글을 등록할수있게끔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제목 본문내용 파일첨부 할 위치를 잡아주고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각 내용에 맡게끔 버튼을 배치해준다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각 데이터를 올바르게 받아올수 있게 위치를 잡아주고 로그인 했을시에만 글쓰기가 가능하게끔 해주며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multi-part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로 파일처리를 가능하게 한다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각 데이터를 올바르게 받아올수 있게 위치를 잡아주고 로그인 했을시에만 글쓰기가 가능하게끔 해주며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multi-part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로 파일처리를 가능하게 한다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각 데이터를 올바르게 받아올수 있게 위치를 잡아주고 로그인 했을시에만 글쓰기가 가능하게끔 해주며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multi-part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로 파일처리를 가능하게 한다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8989">
                <a:tc gridSpan="2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각 데이터를 올바르게 받아올수 있게 위치를 잡아주고 로그인 했을시에만 글쓰기가 가능하게끔 해주며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multi-part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로 파일처리를 가능하게 한다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각 데이터를 올바르게 받아올수 있게 위치를 잡아주고 로그인 했을시에만 글쓰기가 가능하게끔 해주며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multi-part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로 파일처리를 가능하게 한다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개발자</a:t>
                      </a:r>
                      <a:endParaRPr kumimoji="1" lang="ko-KR" altLang="en-US" sz="900" b="0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각 데이터를 올바르게 받아올수 있게 위치를 잡아주고 로그인 했을시에만 글쓰기가 가능하게끔 해주며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multi-part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로 파일처리를 가능하게 한다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각 데이터를 올바르게 받아올수 있게 위치를 잡아주고 로그인 했을시에만 글쓰기가 가능하게끔 해주며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multi-part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로 파일처리를 가능하게 한다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각 데이터를 올바르게 받아올수 있게 위치를 잡아주고 로그인 했을시에만 글쓰기가 가능하게끔 해주며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multi-part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로 파일처리를 가능하게 한다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98355">
                <a:tc gridSpan="2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각 데이터를 올바르게 받아올수 있게 위치를 잡아주고 로그인 했을시에만 글쓰기가 가능하게끔 해주며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multi-part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로 파일처리를 가능하게 한다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각 데이터를 올바르게 받아올수 있게 위치를 잡아주고 로그인 했을시에만 글쓰기가 가능하게끔 해주며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multi-part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로 파일처리를 가능하게 한다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 dirty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각 데이터를 올바르게 </a:t>
                      </a:r>
                      <a:r>
                        <a:rPr kumimoji="1" lang="ko-KR" altLang="en-US" sz="900" b="0" i="0" u="none" baseline="0" dirty="0" err="1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받아올수</a:t>
                      </a:r>
                      <a:r>
                        <a:rPr kumimoji="1" lang="ko-KR" altLang="en-US" sz="900" b="0" i="0" u="none" baseline="0" dirty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 있게 위치를 잡아주고 로그인 </a:t>
                      </a:r>
                      <a:r>
                        <a:rPr kumimoji="1" lang="ko-KR" altLang="en-US" sz="900" b="0" i="0" u="none" baseline="0" dirty="0" err="1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했을시에만</a:t>
                      </a:r>
                      <a:r>
                        <a:rPr kumimoji="1" lang="ko-KR" altLang="en-US" sz="900" b="0" i="0" u="none" baseline="0" dirty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 글쓰기가 가능하게끔 해주며 </a:t>
                      </a:r>
                      <a:r>
                        <a:rPr kumimoji="1" lang="en-US" altLang="ko-KR" sz="900" b="0" i="0" u="none" baseline="0" dirty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multi-part</a:t>
                      </a:r>
                      <a:r>
                        <a:rPr kumimoji="1" lang="ko-KR" altLang="en-US" sz="900" b="0" i="0" u="none" baseline="0" dirty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로 </a:t>
                      </a:r>
                      <a:r>
                        <a:rPr kumimoji="1" lang="ko-KR" altLang="en-US" sz="900" b="0" i="0" u="none" baseline="0" dirty="0" err="1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파일처리를</a:t>
                      </a:r>
                      <a:r>
                        <a:rPr kumimoji="1" lang="ko-KR" altLang="en-US" sz="900" b="0" i="0" u="none" baseline="0" dirty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 가능하게 한다</a:t>
                      </a:r>
                      <a:endParaRPr kumimoji="1" lang="ko-KR" altLang="ko-KR" sz="900" b="0" i="0" u="none" dirty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각 데이터를 올바르게 받아올수 있게 위치를 잡아주고 로그인 했을시에만 글쓰기가 가능하게끔 해주며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multi-part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로 파일처리를 가능하게 한다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각 데이터를 올바르게 받아올수 있게 위치를 잡아주고 로그인 했을시에만 글쓰기가 가능하게끔 해주며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multi-part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로 파일처리를 가능하게 한다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각 데이터를 올바르게 받아올수 있게 위치를 잡아주고 로그인 했을시에만 글쓰기가 가능하게끔 해주며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multi-part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로 파일처리를 가능하게 한다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45092" name="그림 45091"/>
          <p:cNvPicPr>
            <a:picLocks noChangeAspect="1"/>
          </p:cNvPicPr>
          <p:nvPr/>
        </p:nvPicPr>
        <p:blipFill rotWithShape="1">
          <a:blip r:embed="rId2">
            <a:lum/>
          </a:blip>
          <a:srcRect l="7080" t="3680" r="7080" b="19850"/>
          <a:stretch>
            <a:fillRect/>
          </a:stretch>
        </p:blipFill>
        <p:spPr>
          <a:xfrm>
            <a:off x="2410161" y="756407"/>
            <a:ext cx="4389329" cy="6093979"/>
          </a:xfrm>
          <a:prstGeom prst="rect">
            <a:avLst/>
          </a:prstGeom>
          <a:noFill/>
          <a:ln>
            <a:noFill/>
          </a:ln>
        </p:spPr>
      </p:pic>
      <p:sp>
        <p:nvSpPr>
          <p:cNvPr id="45093" name="직사각형 3"/>
          <p:cNvSpPr/>
          <p:nvPr/>
        </p:nvSpPr>
        <p:spPr>
          <a:xfrm>
            <a:off x="2353494" y="713713"/>
            <a:ext cx="4528115" cy="1857241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 kumimoji="1" lang="ko-KR" altLang="en-US" sz="800" b="0" i="0" u="none" strike="noStrike" kern="1200" cap="none" spc="0" normalizeH="0" baseline="0"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5094" name="직사각형 30"/>
          <p:cNvSpPr/>
          <p:nvPr/>
        </p:nvSpPr>
        <p:spPr>
          <a:xfrm>
            <a:off x="2348736" y="2570955"/>
            <a:ext cx="4532874" cy="3500367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 kumimoji="1" lang="ko-KR" altLang="en-US" sz="800" b="0" i="0" u="none" strike="noStrike" kern="1200" cap="none" spc="0" normalizeH="0" baseline="0"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5095" name="직사각형 31"/>
          <p:cNvSpPr/>
          <p:nvPr/>
        </p:nvSpPr>
        <p:spPr>
          <a:xfrm>
            <a:off x="2348736" y="6071323"/>
            <a:ext cx="4532874" cy="737504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 kumimoji="1" lang="ko-KR" altLang="en-US" sz="800" b="0" i="0" u="none" strike="noStrike" kern="1200" cap="none" spc="0" normalizeH="0" baseline="0"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5096" name="직사각형 4"/>
          <p:cNvSpPr/>
          <p:nvPr/>
        </p:nvSpPr>
        <p:spPr>
          <a:xfrm>
            <a:off x="2348736" y="713713"/>
            <a:ext cx="229974" cy="24424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1" lang="en-US" altLang="ko-KR" sz="1600" b="1" i="0" u="none" strike="noStrike" kern="1200" cap="none" spc="0" normalizeH="0" baseline="0"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</a:t>
            </a:r>
            <a:endParaRPr kumimoji="1" lang="ko-KR" altLang="en-US" sz="1600" b="1" i="0" u="none" strike="noStrike" kern="1200" cap="none" spc="0" normalizeH="0" baseline="0"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5097" name="직사각형 34"/>
          <p:cNvSpPr/>
          <p:nvPr/>
        </p:nvSpPr>
        <p:spPr>
          <a:xfrm>
            <a:off x="2348736" y="2570955"/>
            <a:ext cx="229974" cy="24424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1" lang="en-US" altLang="ko-KR" sz="1600" b="1" i="0" u="none" strike="noStrike" kern="1200" cap="none" spc="0" normalizeH="0" baseline="0"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</a:t>
            </a:r>
            <a:endParaRPr kumimoji="1" lang="ko-KR" altLang="en-US" sz="1600" b="1" i="0" u="none" strike="noStrike" kern="1200" cap="none" spc="0" normalizeH="0" baseline="0"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5098" name="직사각형 37"/>
          <p:cNvSpPr/>
          <p:nvPr/>
        </p:nvSpPr>
        <p:spPr>
          <a:xfrm>
            <a:off x="2363010" y="6147452"/>
            <a:ext cx="228388" cy="24424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1" lang="en-US" altLang="ko-KR" sz="1600" b="1" i="0" u="none" strike="noStrike" kern="1200" cap="none" spc="0" normalizeH="0" baseline="0"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</a:t>
            </a:r>
            <a:endParaRPr kumimoji="1" lang="ko-KR" altLang="en-US" sz="1600" b="1" i="0" u="none" strike="noStrike" kern="1200" cap="none" spc="0" normalizeH="0" baseline="0"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45099" name="직선 화살표 연결선 45098"/>
          <p:cNvCxnSpPr/>
          <p:nvPr/>
        </p:nvCxnSpPr>
        <p:spPr>
          <a:xfrm flipH="1">
            <a:off x="1844026" y="1438256"/>
            <a:ext cx="504290" cy="0"/>
          </a:xfrm>
          <a:prstGeom prst="straightConnector1">
            <a:avLst/>
          </a:prstGeom>
          <a:noFill/>
          <a:ln w="9544" cap="flat" cmpd="sng" algn="ctr">
            <a:solidFill>
              <a:schemeClr val="tx1"/>
            </a:solidFill>
            <a:prstDash val="solid"/>
            <a:round/>
            <a:headEnd w="med" len="med"/>
            <a:tailEnd type="triangle" w="med" len="med"/>
          </a:ln>
        </p:spPr>
      </p:cxnSp>
      <p:sp>
        <p:nvSpPr>
          <p:cNvPr id="45100" name="TextBox 45099"/>
          <p:cNvSpPr txBox="1"/>
          <p:nvPr/>
        </p:nvSpPr>
        <p:spPr>
          <a:xfrm>
            <a:off x="854517" y="1176603"/>
            <a:ext cx="940379" cy="52174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2800" b="1" i="0" u="none" baseline="0">
                <a:solidFill>
                  <a:schemeClr val="tx1"/>
                </a:solidFill>
                <a:latin typeface="돋움"/>
                <a:ea typeface="굴림"/>
              </a:rPr>
              <a:t>헤더</a:t>
            </a:r>
          </a:p>
        </p:txBody>
      </p:sp>
      <p:cxnSp>
        <p:nvCxnSpPr>
          <p:cNvPr id="45101" name="직선 화살표 연결선 45100"/>
          <p:cNvCxnSpPr/>
          <p:nvPr/>
        </p:nvCxnSpPr>
        <p:spPr>
          <a:xfrm flipH="1">
            <a:off x="1861481" y="4013523"/>
            <a:ext cx="504290" cy="0"/>
          </a:xfrm>
          <a:prstGeom prst="straightConnector1">
            <a:avLst/>
          </a:prstGeom>
          <a:noFill/>
          <a:ln w="9544" cap="flat" cmpd="sng" algn="ctr">
            <a:solidFill>
              <a:schemeClr val="tx1"/>
            </a:solidFill>
            <a:prstDash val="solid"/>
            <a:round/>
            <a:headEnd w="med" len="med"/>
            <a:tailEnd type="triangle" w="med" len="med"/>
          </a:ln>
        </p:spPr>
      </p:cxnSp>
      <p:sp>
        <p:nvSpPr>
          <p:cNvPr id="45102" name="TextBox 45101"/>
          <p:cNvSpPr txBox="1"/>
          <p:nvPr/>
        </p:nvSpPr>
        <p:spPr>
          <a:xfrm>
            <a:off x="461256" y="3753431"/>
            <a:ext cx="1255903" cy="51186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2800" b="1" i="0" u="none" baseline="0">
                <a:solidFill>
                  <a:schemeClr val="tx1"/>
                </a:solidFill>
                <a:latin typeface="돋움"/>
                <a:ea typeface="굴림"/>
              </a:rPr>
              <a:t>콘텐츠</a:t>
            </a:r>
          </a:p>
        </p:txBody>
      </p:sp>
      <p:cxnSp>
        <p:nvCxnSpPr>
          <p:cNvPr id="45103" name="직선 화살표 연결선 45102"/>
          <p:cNvCxnSpPr/>
          <p:nvPr/>
        </p:nvCxnSpPr>
        <p:spPr>
          <a:xfrm flipH="1">
            <a:off x="1856740" y="6415915"/>
            <a:ext cx="504234" cy="0"/>
          </a:xfrm>
          <a:prstGeom prst="straightConnector1">
            <a:avLst/>
          </a:prstGeom>
          <a:noFill/>
          <a:ln w="9544" cap="flat" cmpd="sng" algn="ctr">
            <a:solidFill>
              <a:schemeClr val="tx1"/>
            </a:solidFill>
            <a:prstDash val="solid"/>
            <a:round/>
            <a:headEnd w="med" len="med"/>
            <a:tailEnd type="triangle" w="med" len="med"/>
          </a:ln>
        </p:spPr>
      </p:cxnSp>
      <p:sp>
        <p:nvSpPr>
          <p:cNvPr id="45104" name="TextBox 45103"/>
          <p:cNvSpPr txBox="1"/>
          <p:nvPr/>
        </p:nvSpPr>
        <p:spPr>
          <a:xfrm>
            <a:off x="867231" y="6154261"/>
            <a:ext cx="892756" cy="51133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2800" b="1" i="0" u="none" baseline="0">
                <a:solidFill>
                  <a:schemeClr val="tx1"/>
                </a:solidFill>
                <a:latin typeface="돋움"/>
                <a:ea typeface="굴림"/>
              </a:rPr>
              <a:t>푸터</a:t>
            </a:r>
          </a:p>
        </p:txBody>
      </p:sp>
    </p:spTree>
    <p:extLst>
      <p:ext uri="{BB962C8B-B14F-4D97-AF65-F5344CB8AC3E}">
        <p14:creationId xmlns:p14="http://schemas.microsoft.com/office/powerpoint/2010/main" val="29536748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6082" name="표 4608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1758477"/>
              </p:ext>
            </p:extLst>
          </p:nvPr>
        </p:nvGraphicFramePr>
        <p:xfrm>
          <a:off x="382013" y="0"/>
          <a:ext cx="9134029" cy="6845890"/>
        </p:xfrm>
        <a:graphic>
          <a:graphicData uri="http://schemas.openxmlformats.org/drawingml/2006/table">
            <a:tbl>
              <a:tblPr firstRow="1" bandRow="1"/>
              <a:tblGrid>
                <a:gridCol w="8737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005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993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483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474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4730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48989">
                <a:tc gridSpan="6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Project : </a:t>
                      </a: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함안</a:t>
                      </a:r>
                      <a:r>
                        <a:rPr kumimoji="1" lang="en-US" altLang="ko-KR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 </a:t>
                      </a: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웹 애플리케이션</a:t>
                      </a:r>
                      <a:endParaRPr kumimoji="1" lang="en-US" altLang="ko-KR" sz="900" b="1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각 위치에따라 데이터가 전송받을수 있게끔 구현해주고 작성자 본인일 경우에만 글수정 글삭제가 가능하도록 해준다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각 위치에따라 데이터가 전송받을수 있게끔 구현해주고 작성자 본인일 경우에만 글수정 글삭제가 가능하도록 해준다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각 위치에따라 데이터가 전송받을수 있게끔 구현해주고 작성자 본인일 경우에만 글수정 글삭제가 가능하도록 해준다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각 위치에따라 데이터가 전송받을수 있게끔 구현해주고 작성자 본인일 경우에만 글수정 글삭제가 가능하도록 해준다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각 위치에따라 데이터가 전송받을수 있게끔 구현해주고 작성자 본인일 경우에만 글수정 글삭제가 가능하도록 해준다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8989"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Page Subject</a:t>
                      </a:r>
                    </a:p>
                  </a:txBody>
                  <a:tcPr marL="54000" marR="54000" marT="53996" marB="53996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 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관광안내 글 자세히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(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로그인 후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)</a:t>
                      </a:r>
                      <a:endParaRPr kumimoji="1" lang="ko-KR" altLang="en-US" sz="900" b="0" i="0" u="none">
                        <a:solidFill>
                          <a:srgbClr val="333333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tabLst>
                          <a:tab pos="266735" algn="r"/>
                        </a:tabLst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ID</a:t>
                      </a:r>
                    </a:p>
                  </a:txBody>
                  <a:tcPr marL="54000" marR="28800" marT="53996" marB="53996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 anchorCtr="1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Page</a:t>
                      </a:r>
                    </a:p>
                  </a:txBody>
                  <a:tcPr marL="54000" marR="28800" marT="53996" marB="53996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 dirty="0" smtClean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26</a:t>
                      </a:r>
                      <a:endParaRPr kumimoji="1" lang="ko-KR" altLang="ko-KR" sz="900" b="0" i="0" u="none" dirty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 anchorCtr="1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8989">
                <a:tc gridSpan="2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Page elements</a:t>
                      </a:r>
                    </a:p>
                  </a:txBody>
                  <a:tcPr marL="54000" marR="54000" marT="53996" marB="53996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>
                      <a:noFill/>
                    </a:lnB>
                    <a:solidFill>
                      <a:srgbClr val="DFDFDF">
                        <a:alpha val="10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각 위치에따라 데이터가 전송받을수 있게끔 구현해주고 작성자 본인일 경우에만 글수정 글삭제가 가능하도록 해준다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참고 </a:t>
                      </a: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: </a:t>
                      </a:r>
                      <a:r>
                        <a:rPr kumimoji="1" lang="ko-KR" altLang="en-US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관광안내 </a:t>
                      </a: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&gt; </a:t>
                      </a:r>
                      <a:r>
                        <a:rPr kumimoji="1" lang="ko-KR" altLang="en-US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포토갤러리 </a:t>
                      </a: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&gt;</a:t>
                      </a:r>
                      <a:r>
                        <a:rPr kumimoji="1" lang="ko-KR" altLang="en-US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글자세히</a:t>
                      </a:r>
                      <a:endParaRPr kumimoji="1" lang="en-US" altLang="ko-KR" sz="900" b="0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각 위치에따라 데이터가 전송받을수 있게끔 구현해주고 작성자 본인일 경우에만 글수정 글삭제가 가능하도록 해준다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각 위치에따라 데이터가 전송받을수 있게끔 구현해주고 작성자 본인일 경우에만 글수정 글삭제가 가능하도록 해준다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각 위치에따라 데이터가 전송받을수 있게끔 구현해주고 작성자 본인일 경우에만 글수정 글삭제가 가능하도록 해준다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8989">
                <a:tc rowSpan="6" gridSpan="2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90000" marR="90000" marT="46797" marB="46797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rowSpan="6"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각 위치에따라 데이터가 전송받을수 있게끔 구현해주고 작성자 본인일 경우에만 글수정 글삭제가 가능하도록 해준다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페이지설명 </a:t>
                      </a:r>
                    </a:p>
                  </a:txBody>
                  <a:tcPr marL="54000" marR="54000" marT="53996" marB="53996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각 위치에따라 데이터가 전송받을수 있게끔 구현해주고 작성자 본인일 경우에만 글수정 글삭제가 가능하도록 해준다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각 위치에따라 데이터가 전송받을수 있게끔 구현해주고 작성자 본인일 경우에만 글수정 글삭제가 가능하도록 해준다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각 위치에따라 데이터가 전송받을수 있게끔 구현해주고 작성자 본인일 경우에만 글수정 글삭제가 가능하도록 해준다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26407">
                <a:tc gridSpan="2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각 위치에따라 데이터가 전송받을수 있게끔 구현해주고 작성자 본인일 경우에만 글수정 글삭제가 가능하도록 해준다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각 위치에따라 데이터가 전송받을수 있게끔 구현해주고 작성자 본인일 경우에만 글수정 글삭제가 가능하도록 해준다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B : </a:t>
                      </a:r>
                      <a:r>
                        <a:rPr kumimoji="1" lang="ko-KR" altLang="en-US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주 컨텐츠 영역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포토갤러리에서 컨텐츠를 눌렀을때 이동하는 페이지다 해당 글에 대한 추가 이미지와 글 내용을 읽어볼 수 있다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ko-KR" sz="900" b="0" i="0" u="none" baseline="0">
                        <a:solidFill>
                          <a:srgbClr val="333333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C : </a:t>
                      </a:r>
                      <a:r>
                        <a:rPr kumimoji="1" lang="ko-KR" altLang="en-US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로그인을 하였을시 자신의 글 이라면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글 수정 및 삭제가 가능하다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- </a:t>
                      </a:r>
                      <a:r>
                        <a:rPr kumimoji="1" lang="ko-KR" altLang="en-US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비로그인 상태라면 읽기만 가능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ko-KR" sz="900" b="0" i="0" u="none" baseline="0">
                        <a:solidFill>
                          <a:srgbClr val="333333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ko-KR" sz="900" b="0" i="0" u="none">
                        <a:solidFill>
                          <a:srgbClr val="333333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각 위치에따라 데이터가 전송받을수 있게끔 구현해주고 작성자 본인일 경우에만 글수정 글삭제가 가능하도록 해준다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각 위치에따라 데이터가 전송받을수 있게끔 구현해주고 작성자 본인일 경우에만 글수정 글삭제가 가능하도록 해준다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각 위치에따라 데이터가 전송받을수 있게끔 구현해주고 작성자 본인일 경우에만 글수정 글삭제가 가능하도록 해준다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8989">
                <a:tc gridSpan="2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각 위치에따라 데이터가 전송받을수 있게끔 구현해주고 작성자 본인일 경우에만 글수정 글삭제가 가능하도록 해준다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각 위치에따라 데이터가 전송받을수 있게끔 구현해주고 작성자 본인일 경우에만 글수정 글삭제가 가능하도록 해준다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디자이너</a:t>
                      </a:r>
                      <a:endParaRPr kumimoji="1" lang="ko-KR" altLang="en-US" sz="900" b="0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각 위치에따라 데이터가 전송받을수 있게끔 구현해주고 작성자 본인일 경우에만 글수정 글삭제가 가능하도록 해준다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각 위치에따라 데이터가 전송받을수 있게끔 구현해주고 작성자 본인일 경우에만 글수정 글삭제가 가능하도록 해준다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각 위치에따라 데이터가 전송받을수 있게끔 구현해주고 작성자 본인일 경우에만 글수정 글삭제가 가능하도록 해준다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27194">
                <a:tc gridSpan="2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각 위치에따라 데이터가 전송받을수 있게끔 구현해주고 작성자 본인일 경우에만 글수정 글삭제가 가능하도록 해준다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각 위치에따라 데이터가 전송받을수 있게끔 구현해주고 작성자 본인일 경우에만 글수정 글삭제가 가능하도록 해준다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해당 컨텐츠를 눌렀을때 페이지를 구현해주고 알맞은 위치에 제목 본문 조회수 등록일 작성자 사진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 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목록으로 글수정 글삭제 버튼을 배치해준다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각 위치에따라 데이터가 전송받을수 있게끔 구현해주고 작성자 본인일 경우에만 글수정 글삭제가 가능하도록 해준다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각 위치에따라 데이터가 전송받을수 있게끔 구현해주고 작성자 본인일 경우에만 글수정 글삭제가 가능하도록 해준다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각 위치에따라 데이터가 전송받을수 있게끔 구현해주고 작성자 본인일 경우에만 글수정 글삭제가 가능하도록 해준다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8989">
                <a:tc gridSpan="2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각 위치에따라 데이터가 전송받을수 있게끔 구현해주고 작성자 본인일 경우에만 글수정 글삭제가 가능하도록 해준다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각 위치에따라 데이터가 전송받을수 있게끔 구현해주고 작성자 본인일 경우에만 글수정 글삭제가 가능하도록 해준다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개발자</a:t>
                      </a:r>
                      <a:endParaRPr kumimoji="1" lang="ko-KR" altLang="en-US" sz="900" b="0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각 위치에따라 데이터가 전송받을수 있게끔 구현해주고 작성자 본인일 경우에만 글수정 글삭제가 가능하도록 해준다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각 위치에따라 데이터가 전송받을수 있게끔 구현해주고 작성자 본인일 경우에만 글수정 글삭제가 가능하도록 해준다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각 위치에따라 데이터가 전송받을수 있게끔 구현해주고 작성자 본인일 경우에만 글수정 글삭제가 가능하도록 해준다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98355">
                <a:tc gridSpan="2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각 위치에따라 데이터가 전송받을수 있게끔 구현해주고 작성자 본인일 경우에만 글수정 글삭제가 가능하도록 해준다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각 위치에따라 데이터가 전송받을수 있게끔 구현해주고 작성자 본인일 경우에만 글수정 글삭제가 가능하도록 해준다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 dirty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각 </a:t>
                      </a:r>
                      <a:r>
                        <a:rPr kumimoji="1" lang="ko-KR" altLang="en-US" sz="900" b="0" i="0" u="none" baseline="0" dirty="0" err="1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위치에따라</a:t>
                      </a:r>
                      <a:r>
                        <a:rPr kumimoji="1" lang="ko-KR" altLang="en-US" sz="900" b="0" i="0" u="none" baseline="0" dirty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 데이터가 </a:t>
                      </a:r>
                      <a:r>
                        <a:rPr kumimoji="1" lang="ko-KR" altLang="en-US" sz="900" b="0" i="0" u="none" baseline="0" dirty="0" err="1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전송받을수</a:t>
                      </a:r>
                      <a:r>
                        <a:rPr kumimoji="1" lang="ko-KR" altLang="en-US" sz="900" b="0" i="0" u="none" baseline="0" dirty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 있게끔 구현해주고 작성자 본인일 경우에만 </a:t>
                      </a:r>
                      <a:r>
                        <a:rPr kumimoji="1" lang="ko-KR" altLang="en-US" sz="900" b="0" i="0" u="none" baseline="0" dirty="0" err="1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글수정</a:t>
                      </a:r>
                      <a:r>
                        <a:rPr kumimoji="1" lang="ko-KR" altLang="en-US" sz="900" b="0" i="0" u="none" baseline="0" dirty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 </a:t>
                      </a:r>
                      <a:r>
                        <a:rPr kumimoji="1" lang="ko-KR" altLang="en-US" sz="900" b="0" i="0" u="none" baseline="0" dirty="0" err="1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글삭제가</a:t>
                      </a:r>
                      <a:r>
                        <a:rPr kumimoji="1" lang="ko-KR" altLang="en-US" sz="900" b="0" i="0" u="none" baseline="0" dirty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 가능하도록 해준다</a:t>
                      </a:r>
                      <a:endParaRPr kumimoji="1" lang="ko-KR" altLang="ko-KR" sz="900" b="0" i="0" u="none" dirty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각 위치에따라 데이터가 전송받을수 있게끔 구현해주고 작성자 본인일 경우에만 글수정 글삭제가 가능하도록 해준다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각 위치에따라 데이터가 전송받을수 있게끔 구현해주고 작성자 본인일 경우에만 글수정 글삭제가 가능하도록 해준다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각 위치에따라 데이터가 전송받을수 있게끔 구현해주고 작성자 본인일 경우에만 글수정 글삭제가 가능하도록 해준다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46116" name="그림 46115"/>
          <p:cNvPicPr>
            <a:picLocks noChangeAspect="1"/>
          </p:cNvPicPr>
          <p:nvPr/>
        </p:nvPicPr>
        <p:blipFill rotWithShape="1">
          <a:blip r:embed="rId2">
            <a:lum/>
          </a:blip>
          <a:srcRect l="33670" t="2950" r="33670" b="1690"/>
          <a:stretch>
            <a:fillRect/>
          </a:stretch>
        </p:blipFill>
        <p:spPr>
          <a:xfrm>
            <a:off x="2525931" y="791261"/>
            <a:ext cx="3534605" cy="5983005"/>
          </a:xfrm>
          <a:prstGeom prst="rect">
            <a:avLst/>
          </a:prstGeom>
          <a:noFill/>
          <a:ln>
            <a:noFill/>
          </a:ln>
        </p:spPr>
      </p:pic>
      <p:sp>
        <p:nvSpPr>
          <p:cNvPr id="46117" name="직사각형 3"/>
          <p:cNvSpPr/>
          <p:nvPr/>
        </p:nvSpPr>
        <p:spPr>
          <a:xfrm>
            <a:off x="2597743" y="791429"/>
            <a:ext cx="3395689" cy="1314818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 kumimoji="1" lang="ko-KR" altLang="en-US" sz="800" b="0" i="0" u="none" strike="noStrike" kern="1200" cap="none" spc="0" normalizeH="0" baseline="0"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6118" name="직사각형 30"/>
          <p:cNvSpPr/>
          <p:nvPr/>
        </p:nvSpPr>
        <p:spPr>
          <a:xfrm>
            <a:off x="2596156" y="2106248"/>
            <a:ext cx="3395690" cy="4114162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 kumimoji="1" lang="ko-KR" altLang="en-US" sz="800" b="0" i="0" u="none" strike="noStrike" kern="1200" cap="none" spc="0" normalizeH="0" baseline="0"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6119" name="직사각형 31"/>
          <p:cNvSpPr/>
          <p:nvPr/>
        </p:nvSpPr>
        <p:spPr>
          <a:xfrm>
            <a:off x="2596156" y="6220410"/>
            <a:ext cx="3395690" cy="555110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 kumimoji="1" lang="ko-KR" altLang="en-US" sz="800" b="0" i="0" u="none" strike="noStrike" kern="1200" cap="none" spc="0" normalizeH="0" baseline="0"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6120" name="직사각형 4"/>
          <p:cNvSpPr/>
          <p:nvPr/>
        </p:nvSpPr>
        <p:spPr>
          <a:xfrm>
            <a:off x="2596156" y="791429"/>
            <a:ext cx="229974" cy="24424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1" lang="en-US" altLang="ko-KR" sz="1600" b="1" i="0" u="none" strike="noStrike" kern="1200" cap="none" spc="0" normalizeH="0" baseline="0"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</a:t>
            </a:r>
            <a:endParaRPr kumimoji="1" lang="ko-KR" altLang="en-US" sz="1600" b="1" i="0" u="none" strike="noStrike" kern="1200" cap="none" spc="0" normalizeH="0" baseline="0"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6121" name="직사각형 34"/>
          <p:cNvSpPr/>
          <p:nvPr/>
        </p:nvSpPr>
        <p:spPr>
          <a:xfrm>
            <a:off x="2594571" y="2109420"/>
            <a:ext cx="229973" cy="24424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1" lang="en-US" altLang="ko-KR" sz="1600" b="1" i="0" u="none" strike="noStrike" kern="1200" cap="none" spc="0" normalizeH="0" baseline="0"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</a:t>
            </a:r>
            <a:endParaRPr kumimoji="1" lang="ko-KR" altLang="en-US" sz="1600" b="1" i="0" u="none" strike="noStrike" kern="1200" cap="none" spc="0" normalizeH="0" baseline="0"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6122" name="직사각형 35"/>
          <p:cNvSpPr/>
          <p:nvPr/>
        </p:nvSpPr>
        <p:spPr>
          <a:xfrm>
            <a:off x="3725410" y="5722396"/>
            <a:ext cx="1135597" cy="350513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 kumimoji="1" lang="ko-KR" altLang="en-US" sz="800" b="0" i="0" u="none" strike="noStrike" kern="1200" cap="none" spc="0" normalizeH="0" baseline="0"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6123" name="직사각형 36"/>
          <p:cNvSpPr/>
          <p:nvPr/>
        </p:nvSpPr>
        <p:spPr>
          <a:xfrm>
            <a:off x="3723824" y="5600272"/>
            <a:ext cx="229973" cy="24424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1" lang="en-US" altLang="ko-KR" sz="1600" b="1" i="0" u="none" strike="noStrike" kern="1200" cap="none" spc="0" normalizeH="0" baseline="0"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</a:t>
            </a:r>
            <a:endParaRPr kumimoji="1" lang="ko-KR" altLang="en-US" sz="1600" b="1" i="0" u="none" strike="noStrike" kern="1200" cap="none" spc="0" normalizeH="0" baseline="0"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6124" name="직사각형 37"/>
          <p:cNvSpPr/>
          <p:nvPr/>
        </p:nvSpPr>
        <p:spPr>
          <a:xfrm>
            <a:off x="2594571" y="6220410"/>
            <a:ext cx="229973" cy="24424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1" lang="en-US" altLang="ko-KR" sz="1600" b="1" i="0" u="none" strike="noStrike" kern="1200" cap="none" spc="0" normalizeH="0" baseline="0"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</a:t>
            </a:r>
            <a:endParaRPr kumimoji="1" lang="ko-KR" altLang="en-US" sz="1600" b="1" i="0" u="none" strike="noStrike" kern="1200" cap="none" spc="0" normalizeH="0" baseline="0"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46125" name="직선 화살표 연결선 46124"/>
          <p:cNvCxnSpPr/>
          <p:nvPr/>
        </p:nvCxnSpPr>
        <p:spPr>
          <a:xfrm flipH="1">
            <a:off x="2088225" y="1845793"/>
            <a:ext cx="504290" cy="0"/>
          </a:xfrm>
          <a:prstGeom prst="straightConnector1">
            <a:avLst/>
          </a:prstGeom>
          <a:noFill/>
          <a:ln w="9544" cap="flat" cmpd="sng" algn="ctr">
            <a:solidFill>
              <a:schemeClr val="tx1"/>
            </a:solidFill>
            <a:prstDash val="solid"/>
            <a:round/>
            <a:headEnd w="med" len="med"/>
            <a:tailEnd type="triangle" w="med" len="med"/>
          </a:ln>
        </p:spPr>
      </p:cxnSp>
      <p:sp>
        <p:nvSpPr>
          <p:cNvPr id="46126" name="TextBox 46125"/>
          <p:cNvSpPr txBox="1"/>
          <p:nvPr/>
        </p:nvSpPr>
        <p:spPr>
          <a:xfrm>
            <a:off x="1098771" y="1584140"/>
            <a:ext cx="940324" cy="52174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2800" b="1" i="0" u="none" baseline="0">
                <a:solidFill>
                  <a:schemeClr val="tx1"/>
                </a:solidFill>
                <a:latin typeface="돋움"/>
                <a:ea typeface="굴림"/>
              </a:rPr>
              <a:t>헤더</a:t>
            </a:r>
          </a:p>
        </p:txBody>
      </p:sp>
      <p:cxnSp>
        <p:nvCxnSpPr>
          <p:cNvPr id="46127" name="직선 화살표 연결선 46126"/>
          <p:cNvCxnSpPr/>
          <p:nvPr/>
        </p:nvCxnSpPr>
        <p:spPr>
          <a:xfrm flipH="1">
            <a:off x="2088225" y="4062652"/>
            <a:ext cx="504290" cy="0"/>
          </a:xfrm>
          <a:prstGeom prst="straightConnector1">
            <a:avLst/>
          </a:prstGeom>
          <a:noFill/>
          <a:ln w="9544" cap="flat" cmpd="sng" algn="ctr">
            <a:solidFill>
              <a:schemeClr val="tx1"/>
            </a:solidFill>
            <a:prstDash val="solid"/>
            <a:round/>
            <a:headEnd w="med" len="med"/>
            <a:tailEnd type="triangle" w="med" len="med"/>
          </a:ln>
        </p:spPr>
      </p:cxnSp>
      <p:sp>
        <p:nvSpPr>
          <p:cNvPr id="46128" name="TextBox 46127"/>
          <p:cNvSpPr txBox="1"/>
          <p:nvPr/>
        </p:nvSpPr>
        <p:spPr>
          <a:xfrm>
            <a:off x="688055" y="3802616"/>
            <a:ext cx="1255902" cy="52169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2800" b="1" i="0" u="none" baseline="0">
                <a:solidFill>
                  <a:schemeClr val="tx1"/>
                </a:solidFill>
                <a:latin typeface="돋움"/>
                <a:ea typeface="굴림"/>
              </a:rPr>
              <a:t>콘텐츠</a:t>
            </a:r>
          </a:p>
        </p:txBody>
      </p:sp>
      <p:cxnSp>
        <p:nvCxnSpPr>
          <p:cNvPr id="46129" name="직선 화살표 연결선 46128"/>
          <p:cNvCxnSpPr/>
          <p:nvPr/>
        </p:nvCxnSpPr>
        <p:spPr>
          <a:xfrm flipH="1">
            <a:off x="2088225" y="6415915"/>
            <a:ext cx="504290" cy="0"/>
          </a:xfrm>
          <a:prstGeom prst="straightConnector1">
            <a:avLst/>
          </a:prstGeom>
          <a:noFill/>
          <a:ln w="9544" cap="flat" cmpd="sng" algn="ctr">
            <a:solidFill>
              <a:schemeClr val="tx1"/>
            </a:solidFill>
            <a:prstDash val="solid"/>
            <a:round/>
            <a:headEnd w="med" len="med"/>
            <a:tailEnd type="triangle" w="med" len="med"/>
          </a:ln>
        </p:spPr>
      </p:cxnSp>
      <p:sp>
        <p:nvSpPr>
          <p:cNvPr id="46130" name="TextBox 46129"/>
          <p:cNvSpPr txBox="1"/>
          <p:nvPr/>
        </p:nvSpPr>
        <p:spPr>
          <a:xfrm>
            <a:off x="1098771" y="6154261"/>
            <a:ext cx="892755" cy="51133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2800" b="1" i="0" u="none" baseline="0">
                <a:solidFill>
                  <a:schemeClr val="tx1"/>
                </a:solidFill>
                <a:latin typeface="돋움"/>
                <a:ea typeface="굴림"/>
              </a:rPr>
              <a:t>푸터</a:t>
            </a:r>
          </a:p>
        </p:txBody>
      </p:sp>
    </p:spTree>
    <p:extLst>
      <p:ext uri="{BB962C8B-B14F-4D97-AF65-F5344CB8AC3E}">
        <p14:creationId xmlns:p14="http://schemas.microsoft.com/office/powerpoint/2010/main" val="200969634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7106" name="표 4710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7420639"/>
              </p:ext>
            </p:extLst>
          </p:nvPr>
        </p:nvGraphicFramePr>
        <p:xfrm>
          <a:off x="382013" y="0"/>
          <a:ext cx="9134029" cy="6845890"/>
        </p:xfrm>
        <a:graphic>
          <a:graphicData uri="http://schemas.openxmlformats.org/drawingml/2006/table">
            <a:tbl>
              <a:tblPr firstRow="1" bandRow="1"/>
              <a:tblGrid>
                <a:gridCol w="8737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005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993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483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474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4730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48989">
                <a:tc gridSpan="6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Project : </a:t>
                      </a: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함안</a:t>
                      </a:r>
                      <a:r>
                        <a:rPr kumimoji="1" lang="en-US" altLang="ko-KR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 </a:t>
                      </a: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웹 애플리케이션</a:t>
                      </a:r>
                      <a:endParaRPr kumimoji="1" lang="en-US" altLang="ko-KR" sz="900" b="1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자신의 글일 경우에만 수정이 가능하게끔 구현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, 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글 자세히 에 있던 데이터가 똑같이 표시되게끔 구현해주고 첨부파일을 수정할 시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수정한 데이터로 저장해주게끔 구현해준다  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자신의 글일 경우에만 수정이 가능하게끔 구현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, 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글 자세히 에 있던 데이터가 똑같이 표시되게끔 구현해주고 첨부파일을 수정할 시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수정한 데이터로 저장해주게끔 구현해준다  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자신의 글일 경우에만 수정이 가능하게끔 구현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, 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글 자세히 에 있던 데이터가 똑같이 표시되게끔 구현해주고 첨부파일을 수정할 시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수정한 데이터로 저장해주게끔 구현해준다  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자신의 글일 경우에만 수정이 가능하게끔 구현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, 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글 자세히 에 있던 데이터가 똑같이 표시되게끔 구현해주고 첨부파일을 수정할 시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수정한 데이터로 저장해주게끔 구현해준다  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자신의 글일 경우에만 수정이 가능하게끔 구현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, 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글 자세히 에 있던 데이터가 똑같이 표시되게끔 구현해주고 첨부파일을 수정할 시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수정한 데이터로 저장해주게끔 구현해준다  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8989"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Page Subject</a:t>
                      </a:r>
                    </a:p>
                  </a:txBody>
                  <a:tcPr marL="54000" marR="54000" marT="53996" marB="53996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 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관광안내 글 수정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(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로그인 후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)</a:t>
                      </a:r>
                      <a:endParaRPr kumimoji="1" lang="ko-KR" altLang="en-US" sz="900" b="0" i="0" u="none">
                        <a:solidFill>
                          <a:srgbClr val="333333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tabLst>
                          <a:tab pos="266735" algn="r"/>
                        </a:tabLst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ID</a:t>
                      </a:r>
                    </a:p>
                  </a:txBody>
                  <a:tcPr marL="54000" marR="28800" marT="53996" marB="53996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 anchorCtr="1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Page</a:t>
                      </a:r>
                    </a:p>
                  </a:txBody>
                  <a:tcPr marL="54000" marR="28800" marT="53996" marB="53996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 dirty="0" smtClean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27</a:t>
                      </a:r>
                      <a:endParaRPr kumimoji="1" lang="ko-KR" altLang="ko-KR" sz="900" b="0" i="0" u="none" dirty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 anchorCtr="1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8989">
                <a:tc gridSpan="2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Page elements</a:t>
                      </a:r>
                    </a:p>
                  </a:txBody>
                  <a:tcPr marL="54000" marR="54000" marT="53996" marB="53996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>
                      <a:noFill/>
                    </a:lnB>
                    <a:solidFill>
                      <a:srgbClr val="DFDFDF">
                        <a:alpha val="10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자신의 글일 경우에만 수정이 가능하게끔 구현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, 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글 자세히 에 있던 데이터가 똑같이 표시되게끔 구현해주고 첨부파일을 수정할 시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수정한 데이터로 저장해주게끔 구현해준다  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참고 </a:t>
                      </a: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: </a:t>
                      </a:r>
                      <a:r>
                        <a:rPr kumimoji="1" lang="ko-KR" altLang="en-US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관광안내 </a:t>
                      </a: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&gt; </a:t>
                      </a:r>
                      <a:r>
                        <a:rPr kumimoji="1" lang="ko-KR" altLang="en-US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포토갤러리 </a:t>
                      </a: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&gt; </a:t>
                      </a:r>
                      <a:r>
                        <a:rPr kumimoji="1" lang="ko-KR" altLang="en-US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글 수정</a:t>
                      </a:r>
                      <a:endParaRPr kumimoji="1" lang="en-US" altLang="ko-KR" sz="900" b="0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자신의 글일 경우에만 수정이 가능하게끔 구현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, 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글 자세히 에 있던 데이터가 똑같이 표시되게끔 구현해주고 첨부파일을 수정할 시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수정한 데이터로 저장해주게끔 구현해준다  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자신의 글일 경우에만 수정이 가능하게끔 구현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, 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글 자세히 에 있던 데이터가 똑같이 표시되게끔 구현해주고 첨부파일을 수정할 시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수정한 데이터로 저장해주게끔 구현해준다  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자신의 글일 경우에만 수정이 가능하게끔 구현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, 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글 자세히 에 있던 데이터가 똑같이 표시되게끔 구현해주고 첨부파일을 수정할 시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수정한 데이터로 저장해주게끔 구현해준다  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8989">
                <a:tc rowSpan="6" gridSpan="2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90000" marR="90000" marT="46797" marB="46797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rowSpan="6"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자신의 글일 경우에만 수정이 가능하게끔 구현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, 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글 자세히 에 있던 데이터가 똑같이 표시되게끔 구현해주고 첨부파일을 수정할 시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수정한 데이터로 저장해주게끔 구현해준다  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페이지설명 </a:t>
                      </a:r>
                    </a:p>
                  </a:txBody>
                  <a:tcPr marL="54000" marR="54000" marT="53996" marB="53996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자신의 글일 경우에만 수정이 가능하게끔 구현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, 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글 자세히 에 있던 데이터가 똑같이 표시되게끔 구현해주고 첨부파일을 수정할 시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수정한 데이터로 저장해주게끔 구현해준다  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자신의 글일 경우에만 수정이 가능하게끔 구현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, 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글 자세히 에 있던 데이터가 똑같이 표시되게끔 구현해주고 첨부파일을 수정할 시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수정한 데이터로 저장해주게끔 구현해준다  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자신의 글일 경우에만 수정이 가능하게끔 구현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, 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글 자세히 에 있던 데이터가 똑같이 표시되게끔 구현해주고 첨부파일을 수정할 시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수정한 데이터로 저장해주게끔 구현해준다  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26407">
                <a:tc gridSpan="2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자신의 글일 경우에만 수정이 가능하게끔 구현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, 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글 자세히 에 있던 데이터가 똑같이 표시되게끔 구현해주고 첨부파일을 수정할 시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수정한 데이터로 저장해주게끔 구현해준다  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자신의 글일 경우에만 수정이 가능하게끔 구현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, 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글 자세히 에 있던 데이터가 똑같이 표시되게끔 구현해주고 첨부파일을 수정할 시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수정한 데이터로 저장해주게끔 구현해준다  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B : </a:t>
                      </a:r>
                      <a:r>
                        <a:rPr kumimoji="1" lang="ko-KR" altLang="en-US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주 컨텐츠 영역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자신이 썻던 글을 수정하는 페이지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자신이 쓴 만 수정 및 삭제가 가능하며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이미 쓴 글과 첨부한 사진을 수정할 수가있다 </a:t>
                      </a:r>
                      <a:r>
                        <a:rPr kumimoji="1" lang="en-US" altLang="ko-KR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,</a:t>
                      </a:r>
                      <a:r>
                        <a:rPr kumimoji="1" lang="ko-KR" altLang="en-US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마음에 들지않는 글을 삭제하는것도 가능</a:t>
                      </a:r>
                      <a:endParaRPr kumimoji="1" lang="en-US" altLang="ko-KR" sz="900" b="0" i="0" u="none">
                        <a:solidFill>
                          <a:srgbClr val="333333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자신의 글일 경우에만 수정이 가능하게끔 구현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, 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글 자세히 에 있던 데이터가 똑같이 표시되게끔 구현해주고 첨부파일을 수정할 시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수정한 데이터로 저장해주게끔 구현해준다  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자신의 글일 경우에만 수정이 가능하게끔 구현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, 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글 자세히 에 있던 데이터가 똑같이 표시되게끔 구현해주고 첨부파일을 수정할 시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수정한 데이터로 저장해주게끔 구현해준다  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자신의 글일 경우에만 수정이 가능하게끔 구현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, 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글 자세히 에 있던 데이터가 똑같이 표시되게끔 구현해주고 첨부파일을 수정할 시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수정한 데이터로 저장해주게끔 구현해준다  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8989">
                <a:tc gridSpan="2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자신의 글일 경우에만 수정이 가능하게끔 구현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, 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글 자세히 에 있던 데이터가 똑같이 표시되게끔 구현해주고 첨부파일을 수정할 시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수정한 데이터로 저장해주게끔 구현해준다  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자신의 글일 경우에만 수정이 가능하게끔 구현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, 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글 자세히 에 있던 데이터가 똑같이 표시되게끔 구현해주고 첨부파일을 수정할 시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수정한 데이터로 저장해주게끔 구현해준다  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디자이너</a:t>
                      </a:r>
                      <a:endParaRPr kumimoji="1" lang="ko-KR" altLang="en-US" sz="900" b="0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자신의 글일 경우에만 수정이 가능하게끔 구현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, 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글 자세히 에 있던 데이터가 똑같이 표시되게끔 구현해주고 첨부파일을 수정할 시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수정한 데이터로 저장해주게끔 구현해준다  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자신의 글일 경우에만 수정이 가능하게끔 구현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, 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글 자세히 에 있던 데이터가 똑같이 표시되게끔 구현해주고 첨부파일을 수정할 시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수정한 데이터로 저장해주게끔 구현해준다  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자신의 글일 경우에만 수정이 가능하게끔 구현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, 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글 자세히 에 있던 데이터가 똑같이 표시되게끔 구현해주고 첨부파일을 수정할 시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수정한 데이터로 저장해주게끔 구현해준다  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27194">
                <a:tc gridSpan="2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자신의 글일 경우에만 수정이 가능하게끔 구현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, 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글 자세히 에 있던 데이터가 똑같이 표시되게끔 구현해주고 첨부파일을 수정할 시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수정한 데이터로 저장해주게끔 구현해준다  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자신의 글일 경우에만 수정이 가능하게끔 구현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, 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글 자세히 에 있던 데이터가 똑같이 표시되게끔 구현해주고 첨부파일을 수정할 시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수정한 데이터로 저장해주게끔 구현해준다  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글 쓰기 페이지를 참고하여 썻던 글을 수정하는 페이지를 만들어준다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자신의 글일 경우에만 수정이 가능하게끔 구현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, 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글 자세히 에 있던 데이터가 똑같이 표시되게끔 구현해주고 첨부파일을 수정할 시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수정한 데이터로 저장해주게끔 구현해준다  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자신의 글일 경우에만 수정이 가능하게끔 구현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, 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글 자세히 에 있던 데이터가 똑같이 표시되게끔 구현해주고 첨부파일을 수정할 시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수정한 데이터로 저장해주게끔 구현해준다  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자신의 글일 경우에만 수정이 가능하게끔 구현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, 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글 자세히 에 있던 데이터가 똑같이 표시되게끔 구현해주고 첨부파일을 수정할 시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수정한 데이터로 저장해주게끔 구현해준다  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8989">
                <a:tc gridSpan="2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자신의 글일 경우에만 수정이 가능하게끔 구현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, 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글 자세히 에 있던 데이터가 똑같이 표시되게끔 구현해주고 첨부파일을 수정할 시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수정한 데이터로 저장해주게끔 구현해준다  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자신의 글일 경우에만 수정이 가능하게끔 구현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, 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글 자세히 에 있던 데이터가 똑같이 표시되게끔 구현해주고 첨부파일을 수정할 시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수정한 데이터로 저장해주게끔 구현해준다  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개발자</a:t>
                      </a:r>
                      <a:endParaRPr kumimoji="1" lang="ko-KR" altLang="en-US" sz="900" b="0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자신의 글일 경우에만 수정이 가능하게끔 구현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, 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글 자세히 에 있던 데이터가 똑같이 표시되게끔 구현해주고 첨부파일을 수정할 시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수정한 데이터로 저장해주게끔 구현해준다  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자신의 글일 경우에만 수정이 가능하게끔 구현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, 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글 자세히 에 있던 데이터가 똑같이 표시되게끔 구현해주고 첨부파일을 수정할 시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수정한 데이터로 저장해주게끔 구현해준다  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자신의 글일 경우에만 수정이 가능하게끔 구현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, 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글 자세히 에 있던 데이터가 똑같이 표시되게끔 구현해주고 첨부파일을 수정할 시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수정한 데이터로 저장해주게끔 구현해준다  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98355">
                <a:tc gridSpan="2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자신의 글일 경우에만 수정이 가능하게끔 구현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, 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글 자세히 에 있던 데이터가 똑같이 표시되게끔 구현해주고 첨부파일을 수정할 시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수정한 데이터로 저장해주게끔 구현해준다  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자신의 글일 경우에만 수정이 가능하게끔 구현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, 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글 자세히 에 있던 데이터가 똑같이 표시되게끔 구현해주고 첨부파일을 수정할 시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수정한 데이터로 저장해주게끔 구현해준다  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 dirty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자신의 글일 경우에만 수정이 가능하게끔 구현 </a:t>
                      </a:r>
                      <a:r>
                        <a:rPr kumimoji="1" lang="en-US" altLang="ko-KR" sz="900" b="0" i="0" u="none" baseline="0" dirty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, </a:t>
                      </a:r>
                      <a:r>
                        <a:rPr kumimoji="1" lang="ko-KR" altLang="en-US" sz="900" b="0" i="0" u="none" baseline="0" dirty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글 자세히 에 있던 데이터가 똑같이 표시되게끔 구현해주고 첨부파일을 수정할 시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 dirty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수정한 데이터로 </a:t>
                      </a:r>
                      <a:r>
                        <a:rPr kumimoji="1" lang="ko-KR" altLang="en-US" sz="900" b="0" i="0" u="none" baseline="0" dirty="0" err="1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저장해주게끔</a:t>
                      </a:r>
                      <a:r>
                        <a:rPr kumimoji="1" lang="ko-KR" altLang="en-US" sz="900" b="0" i="0" u="none" baseline="0" dirty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 구현해준다  </a:t>
                      </a:r>
                      <a:endParaRPr kumimoji="1" lang="ko-KR" altLang="ko-KR" sz="900" b="0" i="0" u="none" dirty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자신의 글일 경우에만 수정이 가능하게끔 구현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, 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글 자세히 에 있던 데이터가 똑같이 표시되게끔 구현해주고 첨부파일을 수정할 시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수정한 데이터로 저장해주게끔 구현해준다  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자신의 글일 경우에만 수정이 가능하게끔 구현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, 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글 자세히 에 있던 데이터가 똑같이 표시되게끔 구현해주고 첨부파일을 수정할 시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수정한 데이터로 저장해주게끔 구현해준다  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자신의 글일 경우에만 수정이 가능하게끔 구현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, 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글 자세히 에 있던 데이터가 똑같이 표시되게끔 구현해주고 첨부파일을 수정할 시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수정한 데이터로 저장해주게끔 구현해준다  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47140" name="그림 47139"/>
          <p:cNvPicPr>
            <a:picLocks noChangeAspect="1"/>
          </p:cNvPicPr>
          <p:nvPr/>
        </p:nvPicPr>
        <p:blipFill rotWithShape="1">
          <a:blip r:embed="rId2">
            <a:lum/>
          </a:blip>
          <a:srcRect l="28490" r="29190"/>
          <a:stretch>
            <a:fillRect/>
          </a:stretch>
        </p:blipFill>
        <p:spPr>
          <a:xfrm>
            <a:off x="2353057" y="791261"/>
            <a:ext cx="4527294" cy="6016297"/>
          </a:xfrm>
          <a:prstGeom prst="rect">
            <a:avLst/>
          </a:prstGeom>
          <a:noFill/>
          <a:ln>
            <a:noFill/>
          </a:ln>
        </p:spPr>
      </p:pic>
      <p:sp>
        <p:nvSpPr>
          <p:cNvPr id="47141" name="직사각형 3"/>
          <p:cNvSpPr/>
          <p:nvPr/>
        </p:nvSpPr>
        <p:spPr>
          <a:xfrm>
            <a:off x="2353494" y="713713"/>
            <a:ext cx="4528115" cy="1448045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 kumimoji="1" lang="ko-KR" altLang="en-US" sz="800" b="0" i="0" u="none" strike="noStrike" kern="1200" cap="none" spc="0" normalizeH="0" baseline="0"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7142" name="직사각형 30"/>
          <p:cNvSpPr/>
          <p:nvPr/>
        </p:nvSpPr>
        <p:spPr>
          <a:xfrm>
            <a:off x="2348736" y="2161759"/>
            <a:ext cx="4532874" cy="3993623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 kumimoji="1" lang="ko-KR" altLang="en-US" sz="800" b="0" i="0" u="none" strike="noStrike" kern="1200" cap="none" spc="0" normalizeH="0" baseline="0"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7143" name="직사각형 31"/>
          <p:cNvSpPr/>
          <p:nvPr/>
        </p:nvSpPr>
        <p:spPr>
          <a:xfrm>
            <a:off x="2348736" y="6155383"/>
            <a:ext cx="4532874" cy="653444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 kumimoji="1" lang="ko-KR" altLang="en-US" sz="800" b="0" i="0" u="none" strike="noStrike" kern="1200" cap="none" spc="0" normalizeH="0" baseline="0"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7144" name="직사각형 4"/>
          <p:cNvSpPr/>
          <p:nvPr/>
        </p:nvSpPr>
        <p:spPr>
          <a:xfrm>
            <a:off x="2348736" y="713713"/>
            <a:ext cx="229974" cy="24424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1" lang="en-US" altLang="ko-KR" sz="1600" b="1" i="0" u="none" strike="noStrike" kern="1200" cap="none" spc="0" normalizeH="0" baseline="0"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</a:t>
            </a:r>
            <a:endParaRPr kumimoji="1" lang="ko-KR" altLang="en-US" sz="1600" b="1" i="0" u="none" strike="noStrike" kern="1200" cap="none" spc="0" normalizeH="0" baseline="0"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7145" name="직사각형 34"/>
          <p:cNvSpPr/>
          <p:nvPr/>
        </p:nvSpPr>
        <p:spPr>
          <a:xfrm>
            <a:off x="2363010" y="2157000"/>
            <a:ext cx="228388" cy="24424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1" lang="en-US" altLang="ko-KR" sz="1600" b="1" i="0" u="none" strike="noStrike" kern="1200" cap="none" spc="0" normalizeH="0" baseline="0"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</a:t>
            </a:r>
            <a:endParaRPr kumimoji="1" lang="ko-KR" altLang="en-US" sz="1600" b="1" i="0" u="none" strike="noStrike" kern="1200" cap="none" spc="0" normalizeH="0" baseline="0"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7146" name="직사각형 37"/>
          <p:cNvSpPr/>
          <p:nvPr/>
        </p:nvSpPr>
        <p:spPr>
          <a:xfrm>
            <a:off x="2363010" y="6147452"/>
            <a:ext cx="228388" cy="24424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1" lang="en-US" altLang="ko-KR" sz="1600" b="1" i="0" u="none" strike="noStrike" kern="1200" cap="none" spc="0" normalizeH="0" baseline="0"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</a:t>
            </a:r>
            <a:endParaRPr kumimoji="1" lang="ko-KR" altLang="en-US" sz="1600" b="1" i="0" u="none" strike="noStrike" kern="1200" cap="none" spc="0" normalizeH="0" baseline="0"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47147" name="직선 화살표 연결선 47146"/>
          <p:cNvCxnSpPr/>
          <p:nvPr/>
        </p:nvCxnSpPr>
        <p:spPr>
          <a:xfrm flipH="1">
            <a:off x="1844026" y="1438256"/>
            <a:ext cx="504290" cy="0"/>
          </a:xfrm>
          <a:prstGeom prst="straightConnector1">
            <a:avLst/>
          </a:prstGeom>
          <a:noFill/>
          <a:ln w="9544" cap="flat" cmpd="sng" algn="ctr">
            <a:solidFill>
              <a:schemeClr val="tx1"/>
            </a:solidFill>
            <a:prstDash val="solid"/>
            <a:round/>
            <a:headEnd w="med" len="med"/>
            <a:tailEnd type="triangle" w="med" len="med"/>
          </a:ln>
        </p:spPr>
      </p:cxnSp>
      <p:sp>
        <p:nvSpPr>
          <p:cNvPr id="47148" name="TextBox 47147"/>
          <p:cNvSpPr txBox="1"/>
          <p:nvPr/>
        </p:nvSpPr>
        <p:spPr>
          <a:xfrm>
            <a:off x="854517" y="1176603"/>
            <a:ext cx="940379" cy="52174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2800" b="1" i="0" u="none" baseline="0">
                <a:solidFill>
                  <a:schemeClr val="tx1"/>
                </a:solidFill>
                <a:latin typeface="돋움"/>
                <a:ea typeface="굴림"/>
              </a:rPr>
              <a:t>헤더</a:t>
            </a:r>
          </a:p>
        </p:txBody>
      </p:sp>
      <p:cxnSp>
        <p:nvCxnSpPr>
          <p:cNvPr id="47149" name="직선 화살표 연결선 47148"/>
          <p:cNvCxnSpPr/>
          <p:nvPr/>
        </p:nvCxnSpPr>
        <p:spPr>
          <a:xfrm flipH="1">
            <a:off x="1861481" y="4013523"/>
            <a:ext cx="504290" cy="0"/>
          </a:xfrm>
          <a:prstGeom prst="straightConnector1">
            <a:avLst/>
          </a:prstGeom>
          <a:noFill/>
          <a:ln w="9544" cap="flat" cmpd="sng" algn="ctr">
            <a:solidFill>
              <a:schemeClr val="tx1"/>
            </a:solidFill>
            <a:prstDash val="solid"/>
            <a:round/>
            <a:headEnd w="med" len="med"/>
            <a:tailEnd type="triangle" w="med" len="med"/>
          </a:ln>
        </p:spPr>
      </p:cxnSp>
      <p:sp>
        <p:nvSpPr>
          <p:cNvPr id="47150" name="TextBox 47149"/>
          <p:cNvSpPr txBox="1"/>
          <p:nvPr/>
        </p:nvSpPr>
        <p:spPr>
          <a:xfrm>
            <a:off x="461256" y="3753431"/>
            <a:ext cx="1255903" cy="51186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2800" b="1" i="0" u="none" baseline="0">
                <a:solidFill>
                  <a:schemeClr val="tx1"/>
                </a:solidFill>
                <a:latin typeface="돋움"/>
                <a:ea typeface="굴림"/>
              </a:rPr>
              <a:t>콘텐츠</a:t>
            </a:r>
          </a:p>
        </p:txBody>
      </p:sp>
      <p:cxnSp>
        <p:nvCxnSpPr>
          <p:cNvPr id="47151" name="직선 화살표 연결선 47150"/>
          <p:cNvCxnSpPr/>
          <p:nvPr/>
        </p:nvCxnSpPr>
        <p:spPr>
          <a:xfrm flipH="1">
            <a:off x="1856740" y="6415915"/>
            <a:ext cx="504234" cy="0"/>
          </a:xfrm>
          <a:prstGeom prst="straightConnector1">
            <a:avLst/>
          </a:prstGeom>
          <a:noFill/>
          <a:ln w="9544" cap="flat" cmpd="sng" algn="ctr">
            <a:solidFill>
              <a:schemeClr val="tx1"/>
            </a:solidFill>
            <a:prstDash val="solid"/>
            <a:round/>
            <a:headEnd w="med" len="med"/>
            <a:tailEnd type="triangle" w="med" len="med"/>
          </a:ln>
        </p:spPr>
      </p:cxnSp>
      <p:sp>
        <p:nvSpPr>
          <p:cNvPr id="47152" name="TextBox 47151"/>
          <p:cNvSpPr txBox="1"/>
          <p:nvPr/>
        </p:nvSpPr>
        <p:spPr>
          <a:xfrm>
            <a:off x="867231" y="6154261"/>
            <a:ext cx="892756" cy="51133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2800" b="1" i="0" u="none" baseline="0">
                <a:solidFill>
                  <a:schemeClr val="tx1"/>
                </a:solidFill>
                <a:latin typeface="돋움"/>
                <a:ea typeface="굴림"/>
              </a:rPr>
              <a:t>푸터</a:t>
            </a:r>
          </a:p>
        </p:txBody>
      </p:sp>
    </p:spTree>
    <p:extLst>
      <p:ext uri="{BB962C8B-B14F-4D97-AF65-F5344CB8AC3E}">
        <p14:creationId xmlns:p14="http://schemas.microsoft.com/office/powerpoint/2010/main" val="181947761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8130" name="표 481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4313175"/>
              </p:ext>
            </p:extLst>
          </p:nvPr>
        </p:nvGraphicFramePr>
        <p:xfrm>
          <a:off x="382013" y="0"/>
          <a:ext cx="9134029" cy="6834377"/>
        </p:xfrm>
        <a:graphic>
          <a:graphicData uri="http://schemas.openxmlformats.org/drawingml/2006/table">
            <a:tbl>
              <a:tblPr firstRow="1" bandRow="1"/>
              <a:tblGrid>
                <a:gridCol w="8737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810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88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483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474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4730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44231">
                <a:tc gridSpan="6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Project : </a:t>
                      </a: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함안</a:t>
                      </a:r>
                      <a:r>
                        <a:rPr kumimoji="1" lang="en-US" altLang="ko-KR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 </a:t>
                      </a: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웹 애플리케이션</a:t>
                      </a:r>
                      <a:endParaRPr kumimoji="1" lang="en-US" altLang="ko-KR" sz="900" b="1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5817"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Page Subject</a:t>
                      </a:r>
                    </a:p>
                  </a:txBody>
                  <a:tcPr marL="54000" marR="54000" marT="53996" marB="53996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 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시내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/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시외버스</a:t>
                      </a:r>
                      <a:endParaRPr kumimoji="1" lang="ko-KR" altLang="en-US" sz="900" b="0" i="0" u="none">
                        <a:solidFill>
                          <a:srgbClr val="333333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tabLst>
                          <a:tab pos="266735" algn="r"/>
                        </a:tabLst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ID</a:t>
                      </a:r>
                    </a:p>
                  </a:txBody>
                  <a:tcPr marL="54000" marR="28800" marT="53996" marB="53996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 anchorCtr="1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Page</a:t>
                      </a:r>
                    </a:p>
                  </a:txBody>
                  <a:tcPr marL="54000" marR="28800" marT="53996" marB="53996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 dirty="0" smtClean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28</a:t>
                      </a:r>
                      <a:endParaRPr kumimoji="1" lang="ko-KR" altLang="ko-KR" sz="900" b="0" i="0" u="none" dirty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 anchorCtr="1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4231">
                <a:tc gridSpan="2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Page elements</a:t>
                      </a:r>
                    </a:p>
                  </a:txBody>
                  <a:tcPr marL="54000" marR="54000" marT="53996" marB="53996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>
                      <a:noFill/>
                    </a:lnB>
                    <a:solidFill>
                      <a:srgbClr val="DFDFDF">
                        <a:alpha val="10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참고 </a:t>
                      </a: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: </a:t>
                      </a:r>
                      <a:r>
                        <a:rPr kumimoji="1" lang="ko-KR" altLang="en-US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관광안내 </a:t>
                      </a: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&gt; </a:t>
                      </a:r>
                      <a:r>
                        <a:rPr kumimoji="1" lang="ko-KR" altLang="en-US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시내</a:t>
                      </a: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/</a:t>
                      </a:r>
                      <a:r>
                        <a:rPr kumimoji="1" lang="ko-KR" altLang="en-US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시외버스</a:t>
                      </a:r>
                      <a:endParaRPr kumimoji="1" lang="en-US" altLang="ko-KR" sz="900" b="0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5817">
                <a:tc rowSpan="6" gridSpan="2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90000" marR="90000" marT="46797" marB="46797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rowSpan="6"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페이지설명 </a:t>
                      </a:r>
                    </a:p>
                  </a:txBody>
                  <a:tcPr marL="54000" marR="54000" marT="53996" marB="53996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29578">
                <a:tc gridSpan="2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B : </a:t>
                      </a:r>
                      <a:r>
                        <a:rPr kumimoji="1" lang="ko-KR" altLang="en-US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주 콘텐츠영역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함안으로 올수있는 교통 수단에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대한 정보를 써놓음 으로써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접근성을 용이하도록 하였다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ko-KR" sz="900" b="0" i="0" u="none" baseline="0">
                        <a:solidFill>
                          <a:srgbClr val="333333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C: </a:t>
                      </a:r>
                      <a:r>
                        <a:rPr kumimoji="1" lang="ko-KR" altLang="en-US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한페이지에 모든 시내</a:t>
                      </a:r>
                      <a:r>
                        <a:rPr kumimoji="1" lang="en-US" altLang="ko-KR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/</a:t>
                      </a:r>
                      <a:r>
                        <a:rPr kumimoji="1" lang="ko-KR" altLang="en-US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시외버스를 써놓으면 가독성이 좋지않고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이용의 편의성을 위해 시외버스 </a:t>
                      </a:r>
                      <a:r>
                        <a:rPr kumimoji="1" lang="en-US" altLang="ko-KR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7</a:t>
                      </a:r>
                      <a:r>
                        <a:rPr kumimoji="1" lang="ko-KR" altLang="en-US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개 카테고리와 시내버스 </a:t>
                      </a:r>
                      <a:r>
                        <a:rPr kumimoji="1" lang="en-US" altLang="ko-KR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r>
                        <a:rPr kumimoji="1" lang="ko-KR" altLang="en-US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개 총 </a:t>
                      </a:r>
                      <a:r>
                        <a:rPr kumimoji="1" lang="en-US" altLang="ko-KR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8</a:t>
                      </a:r>
                      <a:r>
                        <a:rPr kumimoji="1" lang="ko-KR" altLang="en-US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개의 세부 카테고리를 나눠놓았다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해당 카테고리를 클릭하면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해당하는 정보를 볼 수 있다</a:t>
                      </a:r>
                      <a:endParaRPr kumimoji="1" lang="en-US" altLang="ko-KR" sz="900" b="0" i="0" u="none">
                        <a:solidFill>
                          <a:srgbClr val="333333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5817">
                <a:tc gridSpan="2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디자이너</a:t>
                      </a:r>
                      <a:endParaRPr kumimoji="1" lang="ko-KR" altLang="en-US" sz="900" b="0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30365">
                <a:tc gridSpan="2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카테고리별로 클릭할수 있는 페이지를 만들어주고 해당 카테고리에 들어올수 있는 테이블을 작성해준다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4231">
                <a:tc gridSpan="2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개발자</a:t>
                      </a:r>
                      <a:endParaRPr kumimoji="1" lang="ko-KR" altLang="en-US" sz="900" b="0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01527">
                <a:tc gridSpan="2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 dirty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48164" name="그림 48163"/>
          <p:cNvPicPr>
            <a:picLocks noChangeAspect="1"/>
          </p:cNvPicPr>
          <p:nvPr/>
        </p:nvPicPr>
        <p:blipFill rotWithShape="1">
          <a:blip r:embed="rId2">
            <a:lum/>
          </a:blip>
          <a:srcRect l="11420" r="11420" b="22670"/>
          <a:stretch>
            <a:fillRect/>
          </a:stretch>
        </p:blipFill>
        <p:spPr>
          <a:xfrm>
            <a:off x="2165962" y="767505"/>
            <a:ext cx="4221250" cy="5979826"/>
          </a:xfrm>
          <a:prstGeom prst="rect">
            <a:avLst/>
          </a:prstGeom>
          <a:noFill/>
          <a:ln>
            <a:noFill/>
          </a:ln>
        </p:spPr>
      </p:pic>
      <p:sp>
        <p:nvSpPr>
          <p:cNvPr id="48165" name="직사각형 4"/>
          <p:cNvSpPr/>
          <p:nvPr/>
        </p:nvSpPr>
        <p:spPr>
          <a:xfrm>
            <a:off x="2213924" y="791429"/>
            <a:ext cx="4131607" cy="1727186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 kumimoji="1" lang="ko-KR" altLang="en-US" sz="800" b="0" i="0" u="none" strike="noStrike" kern="1200" cap="none" spc="0" normalizeH="0" baseline="0"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8166" name="직사각형 5"/>
          <p:cNvSpPr/>
          <p:nvPr/>
        </p:nvSpPr>
        <p:spPr>
          <a:xfrm>
            <a:off x="2212337" y="2518615"/>
            <a:ext cx="4133194" cy="3554293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 kumimoji="1" lang="ko-KR" altLang="en-US" sz="800" b="0" i="0" u="none" strike="noStrike" kern="1200" cap="none" spc="0" normalizeH="0" baseline="0"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8167" name="직사각형 6"/>
          <p:cNvSpPr/>
          <p:nvPr/>
        </p:nvSpPr>
        <p:spPr>
          <a:xfrm>
            <a:off x="2217096" y="6080839"/>
            <a:ext cx="4128435" cy="691509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 kumimoji="1" lang="ko-KR" altLang="en-US" sz="800" b="0" i="0" u="none" strike="noStrike" kern="1200" cap="none" spc="0" normalizeH="0" baseline="0"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8168" name="직사각형 7"/>
          <p:cNvSpPr/>
          <p:nvPr/>
        </p:nvSpPr>
        <p:spPr>
          <a:xfrm>
            <a:off x="2217096" y="791429"/>
            <a:ext cx="228388" cy="24424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1" lang="en-US" altLang="ko-KR" sz="1600" b="1" i="0" u="none" strike="noStrike" kern="1200" cap="none" spc="0" normalizeH="0" baseline="0"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</a:t>
            </a:r>
            <a:endParaRPr kumimoji="1" lang="ko-KR" altLang="en-US" sz="1600" b="1" i="0" u="none" strike="noStrike" kern="1200" cap="none" spc="0" normalizeH="0" baseline="0"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8169" name="직사각형 8"/>
          <p:cNvSpPr/>
          <p:nvPr/>
        </p:nvSpPr>
        <p:spPr>
          <a:xfrm>
            <a:off x="2217096" y="2518615"/>
            <a:ext cx="228388" cy="24583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1" lang="en-US" altLang="ko-KR" sz="1600" b="1" i="0" u="none" strike="noStrike" kern="1200" cap="none" spc="0" normalizeH="0" baseline="0"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</a:t>
            </a:r>
            <a:endParaRPr kumimoji="1" lang="ko-KR" altLang="en-US" sz="1600" b="1" i="0" u="none" strike="noStrike" kern="1200" cap="none" spc="0" normalizeH="0" baseline="0"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8170" name="직사각형 9"/>
          <p:cNvSpPr/>
          <p:nvPr/>
        </p:nvSpPr>
        <p:spPr>
          <a:xfrm>
            <a:off x="2708765" y="2694665"/>
            <a:ext cx="3138753" cy="900865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 kumimoji="1" lang="ko-KR" altLang="en-US" sz="800" b="0" i="0" u="none" strike="noStrike" kern="1200" cap="none" spc="0" normalizeH="0" baseline="0"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8171" name="직사각형 10"/>
          <p:cNvSpPr/>
          <p:nvPr/>
        </p:nvSpPr>
        <p:spPr>
          <a:xfrm>
            <a:off x="2708765" y="2694665"/>
            <a:ext cx="229973" cy="24424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1" lang="en-US" altLang="ko-KR" sz="1600" b="1" i="0" u="none" strike="noStrike" kern="1200" cap="none" spc="0" normalizeH="0" baseline="0"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</a:t>
            </a:r>
            <a:endParaRPr kumimoji="1" lang="ko-KR" altLang="en-US" sz="1600" b="1" i="0" u="none" strike="noStrike" kern="1200" cap="none" spc="0" normalizeH="0" baseline="0"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8172" name="직사각형 11"/>
          <p:cNvSpPr/>
          <p:nvPr/>
        </p:nvSpPr>
        <p:spPr>
          <a:xfrm>
            <a:off x="2209165" y="6080839"/>
            <a:ext cx="229974" cy="24424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1" lang="en-US" altLang="ko-KR" sz="1600" b="1" i="0" u="none" strike="noStrike" kern="1200" cap="none" spc="0" normalizeH="0" baseline="0"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</a:t>
            </a:r>
            <a:endParaRPr kumimoji="1" lang="ko-KR" altLang="en-US" sz="1600" b="1" i="0" u="none" strike="noStrike" kern="1200" cap="none" spc="0" normalizeH="0" baseline="0"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48173" name="직선 화살표 연결선 48172"/>
          <p:cNvCxnSpPr/>
          <p:nvPr/>
        </p:nvCxnSpPr>
        <p:spPr>
          <a:xfrm flipH="1">
            <a:off x="1704500" y="1536571"/>
            <a:ext cx="504234" cy="0"/>
          </a:xfrm>
          <a:prstGeom prst="straightConnector1">
            <a:avLst/>
          </a:prstGeom>
          <a:noFill/>
          <a:ln w="9544" cap="flat" cmpd="sng" algn="ctr">
            <a:solidFill>
              <a:schemeClr val="tx1"/>
            </a:solidFill>
            <a:prstDash val="solid"/>
            <a:round/>
            <a:headEnd w="med" len="med"/>
            <a:tailEnd type="triangle" w="med" len="med"/>
          </a:ln>
        </p:spPr>
      </p:cxnSp>
      <p:sp>
        <p:nvSpPr>
          <p:cNvPr id="48174" name="TextBox 48173"/>
          <p:cNvSpPr txBox="1"/>
          <p:nvPr/>
        </p:nvSpPr>
        <p:spPr>
          <a:xfrm>
            <a:off x="721347" y="1274918"/>
            <a:ext cx="940324" cy="52174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2800" b="1" i="0" u="none" baseline="0">
                <a:solidFill>
                  <a:schemeClr val="tx1"/>
                </a:solidFill>
                <a:latin typeface="돋움"/>
                <a:ea typeface="굴림"/>
              </a:rPr>
              <a:t>헤더</a:t>
            </a:r>
          </a:p>
        </p:txBody>
      </p:sp>
      <p:cxnSp>
        <p:nvCxnSpPr>
          <p:cNvPr id="48175" name="직선 화살표 연결선 48174"/>
          <p:cNvCxnSpPr/>
          <p:nvPr/>
        </p:nvCxnSpPr>
        <p:spPr>
          <a:xfrm flipH="1">
            <a:off x="1704500" y="3986532"/>
            <a:ext cx="504234" cy="0"/>
          </a:xfrm>
          <a:prstGeom prst="straightConnector1">
            <a:avLst/>
          </a:prstGeom>
          <a:noFill/>
          <a:ln w="9544" cap="flat" cmpd="sng" algn="ctr">
            <a:solidFill>
              <a:schemeClr val="tx1"/>
            </a:solidFill>
            <a:prstDash val="solid"/>
            <a:round/>
            <a:headEnd w="med" len="med"/>
            <a:tailEnd type="triangle" w="med" len="med"/>
          </a:ln>
        </p:spPr>
      </p:cxnSp>
      <p:sp>
        <p:nvSpPr>
          <p:cNvPr id="48176" name="TextBox 48175"/>
          <p:cNvSpPr txBox="1"/>
          <p:nvPr/>
        </p:nvSpPr>
        <p:spPr>
          <a:xfrm>
            <a:off x="445419" y="3724879"/>
            <a:ext cx="1255902" cy="511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2800" b="1" i="0" u="none" baseline="0">
                <a:solidFill>
                  <a:schemeClr val="tx1"/>
                </a:solidFill>
                <a:latin typeface="돋움"/>
                <a:ea typeface="굴림"/>
              </a:rPr>
              <a:t>콘텐츠</a:t>
            </a:r>
          </a:p>
        </p:txBody>
      </p:sp>
      <p:cxnSp>
        <p:nvCxnSpPr>
          <p:cNvPr id="48177" name="직선 화살표 연결선 48176"/>
          <p:cNvCxnSpPr/>
          <p:nvPr/>
        </p:nvCxnSpPr>
        <p:spPr>
          <a:xfrm flipH="1">
            <a:off x="1712418" y="6431753"/>
            <a:ext cx="504290" cy="0"/>
          </a:xfrm>
          <a:prstGeom prst="straightConnector1">
            <a:avLst/>
          </a:prstGeom>
          <a:noFill/>
          <a:ln w="9544" cap="flat" cmpd="sng" algn="ctr">
            <a:solidFill>
              <a:schemeClr val="tx1"/>
            </a:solidFill>
            <a:prstDash val="solid"/>
            <a:round/>
            <a:headEnd w="med" len="med"/>
            <a:tailEnd type="triangle" w="med" len="med"/>
          </a:ln>
        </p:spPr>
      </p:cxnSp>
      <p:sp>
        <p:nvSpPr>
          <p:cNvPr id="48178" name="TextBox 48177"/>
          <p:cNvSpPr txBox="1"/>
          <p:nvPr/>
        </p:nvSpPr>
        <p:spPr>
          <a:xfrm>
            <a:off x="627773" y="6154261"/>
            <a:ext cx="892755" cy="51133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2800" b="1" i="0" u="none" baseline="0">
                <a:solidFill>
                  <a:schemeClr val="tx1"/>
                </a:solidFill>
                <a:latin typeface="돋움"/>
                <a:ea typeface="굴림"/>
              </a:rPr>
              <a:t>푸터</a:t>
            </a:r>
          </a:p>
        </p:txBody>
      </p:sp>
    </p:spTree>
    <p:extLst>
      <p:ext uri="{BB962C8B-B14F-4D97-AF65-F5344CB8AC3E}">
        <p14:creationId xmlns:p14="http://schemas.microsoft.com/office/powerpoint/2010/main" val="14300429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9154" name="표 4915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2581717"/>
              </p:ext>
            </p:extLst>
          </p:nvPr>
        </p:nvGraphicFramePr>
        <p:xfrm>
          <a:off x="382013" y="0"/>
          <a:ext cx="9134029" cy="6834377"/>
        </p:xfrm>
        <a:graphic>
          <a:graphicData uri="http://schemas.openxmlformats.org/drawingml/2006/table">
            <a:tbl>
              <a:tblPr firstRow="1" bandRow="1"/>
              <a:tblGrid>
                <a:gridCol w="8737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810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88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483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474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4730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44231">
                <a:tc gridSpan="6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Project : </a:t>
                      </a: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함안</a:t>
                      </a:r>
                      <a:r>
                        <a:rPr kumimoji="1" lang="en-US" altLang="ko-KR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 </a:t>
                      </a: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웹 애플리케이션</a:t>
                      </a:r>
                      <a:endParaRPr kumimoji="1" lang="en-US" altLang="ko-KR" sz="900" b="1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5817"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Page Subject</a:t>
                      </a:r>
                    </a:p>
                  </a:txBody>
                  <a:tcPr marL="54000" marR="54000" marT="53996" marB="53996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 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시내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/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시외버스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(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페이지 내 카테고리 이동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)</a:t>
                      </a:r>
                      <a:endParaRPr kumimoji="1" lang="ko-KR" altLang="en-US" sz="900" b="0" i="0" u="none">
                        <a:solidFill>
                          <a:srgbClr val="333333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tabLst>
                          <a:tab pos="266735" algn="r"/>
                        </a:tabLst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ID</a:t>
                      </a:r>
                    </a:p>
                  </a:txBody>
                  <a:tcPr marL="54000" marR="28800" marT="53996" marB="53996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 anchorCtr="1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Page</a:t>
                      </a:r>
                    </a:p>
                  </a:txBody>
                  <a:tcPr marL="54000" marR="28800" marT="53996" marB="53996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 dirty="0" smtClean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29</a:t>
                      </a:r>
                      <a:endParaRPr kumimoji="1" lang="ko-KR" altLang="ko-KR" sz="900" b="0" i="0" u="none" dirty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 anchorCtr="1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4231">
                <a:tc gridSpan="2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Page elements</a:t>
                      </a:r>
                    </a:p>
                  </a:txBody>
                  <a:tcPr marL="54000" marR="54000" marT="53996" marB="53996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>
                      <a:noFill/>
                    </a:lnB>
                    <a:solidFill>
                      <a:srgbClr val="DFDFDF">
                        <a:alpha val="10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참고 </a:t>
                      </a: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: </a:t>
                      </a:r>
                      <a:r>
                        <a:rPr kumimoji="1" lang="ko-KR" altLang="en-US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관광안내 </a:t>
                      </a: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&gt; </a:t>
                      </a:r>
                      <a:r>
                        <a:rPr kumimoji="1" lang="ko-KR" altLang="en-US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시내</a:t>
                      </a: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/</a:t>
                      </a:r>
                      <a:r>
                        <a:rPr kumimoji="1" lang="ko-KR" altLang="en-US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시외버스</a:t>
                      </a:r>
                      <a:endParaRPr kumimoji="1" lang="en-US" altLang="ko-KR" sz="900" b="0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5817">
                <a:tc rowSpan="6" gridSpan="2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90000" marR="90000" marT="46797" marB="46797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rowSpan="6"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페이지설명 </a:t>
                      </a:r>
                    </a:p>
                  </a:txBody>
                  <a:tcPr marL="54000" marR="54000" marT="53996" marB="53996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29578">
                <a:tc gridSpan="2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시내</a:t>
                      </a:r>
                      <a:r>
                        <a:rPr kumimoji="1" lang="en-US" altLang="ko-KR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/</a:t>
                      </a:r>
                      <a:r>
                        <a:rPr kumimoji="1" lang="ko-KR" altLang="en-US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시외 버스 페이지 내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카테고리 이동시 어떤식으로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작동하는지 보여주는 페이지이다</a:t>
                      </a:r>
                      <a:endParaRPr kumimoji="1" lang="ko-KR" altLang="ko-KR" sz="900" b="0" i="0" u="none">
                        <a:solidFill>
                          <a:srgbClr val="333333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5817">
                <a:tc gridSpan="2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디자이너</a:t>
                      </a:r>
                      <a:endParaRPr kumimoji="1" lang="ko-KR" altLang="en-US" sz="900" b="0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30365">
                <a:tc gridSpan="2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카테고리별로 클릭할수 있는 페이지를 만들어주고 해당 카테고리에 들어올수 있는 테이블을 작성해준다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4231">
                <a:tc gridSpan="2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개발자</a:t>
                      </a:r>
                      <a:endParaRPr kumimoji="1" lang="ko-KR" altLang="en-US" sz="900" b="0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01527">
                <a:tc gridSpan="2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 dirty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49188" name="그림 49187"/>
          <p:cNvPicPr>
            <a:picLocks noChangeAspect="1"/>
          </p:cNvPicPr>
          <p:nvPr/>
        </p:nvPicPr>
        <p:blipFill rotWithShape="1">
          <a:blip r:embed="rId2">
            <a:lum/>
          </a:blip>
          <a:srcRect l="7710" t="4770" r="7710" b="5940"/>
          <a:stretch>
            <a:fillRect/>
          </a:stretch>
        </p:blipFill>
        <p:spPr>
          <a:xfrm>
            <a:off x="2218271" y="770683"/>
            <a:ext cx="3625002" cy="5963933"/>
          </a:xfrm>
          <a:prstGeom prst="rect">
            <a:avLst/>
          </a:prstGeom>
          <a:noFill/>
          <a:ln>
            <a:noFill/>
          </a:ln>
        </p:spPr>
      </p:pic>
      <p:sp>
        <p:nvSpPr>
          <p:cNvPr id="49189" name="직사각형 5"/>
          <p:cNvSpPr/>
          <p:nvPr/>
        </p:nvSpPr>
        <p:spPr>
          <a:xfrm>
            <a:off x="2213924" y="791429"/>
            <a:ext cx="3630422" cy="1424255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 kumimoji="1" lang="ko-KR" altLang="en-US" sz="800" b="0" i="0" u="none" strike="noStrike" kern="1200" cap="none" spc="0" normalizeH="0" baseline="0"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9190" name="직사각형 6"/>
          <p:cNvSpPr/>
          <p:nvPr/>
        </p:nvSpPr>
        <p:spPr>
          <a:xfrm>
            <a:off x="2212337" y="2234716"/>
            <a:ext cx="3632008" cy="3838192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 kumimoji="1" lang="ko-KR" altLang="en-US" sz="800" b="0" i="0" u="none" strike="noStrike" kern="1200" cap="none" spc="0" normalizeH="0" baseline="0"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9191" name="직사각형 7"/>
          <p:cNvSpPr/>
          <p:nvPr/>
        </p:nvSpPr>
        <p:spPr>
          <a:xfrm>
            <a:off x="2217096" y="6080839"/>
            <a:ext cx="3627250" cy="691509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 kumimoji="1" lang="ko-KR" altLang="en-US" sz="800" b="0" i="0" u="none" strike="noStrike" kern="1200" cap="none" spc="0" normalizeH="0" baseline="0"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9192" name="직사각형 8"/>
          <p:cNvSpPr/>
          <p:nvPr/>
        </p:nvSpPr>
        <p:spPr>
          <a:xfrm>
            <a:off x="2217096" y="791429"/>
            <a:ext cx="228388" cy="24424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1" lang="en-US" altLang="ko-KR" sz="1600" b="1" i="0" u="none" strike="noStrike" kern="1200" cap="none" spc="0" normalizeH="0" baseline="0"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</a:t>
            </a:r>
            <a:endParaRPr kumimoji="1" lang="ko-KR" altLang="en-US" sz="1600" b="1" i="0" u="none" strike="noStrike" kern="1200" cap="none" spc="0" normalizeH="0" baseline="0"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9193" name="직사각형 9"/>
          <p:cNvSpPr/>
          <p:nvPr/>
        </p:nvSpPr>
        <p:spPr>
          <a:xfrm>
            <a:off x="2217096" y="2518615"/>
            <a:ext cx="228388" cy="24583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1" lang="en-US" altLang="ko-KR" sz="1600" b="1" i="0" u="none" strike="noStrike" kern="1200" cap="none" spc="0" normalizeH="0" baseline="0"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</a:t>
            </a:r>
            <a:endParaRPr kumimoji="1" lang="ko-KR" altLang="en-US" sz="1600" b="1" i="0" u="none" strike="noStrike" kern="1200" cap="none" spc="0" normalizeH="0" baseline="0"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9194" name="직사각형 10"/>
          <p:cNvSpPr/>
          <p:nvPr/>
        </p:nvSpPr>
        <p:spPr>
          <a:xfrm>
            <a:off x="2634221" y="2314018"/>
            <a:ext cx="2807273" cy="858041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 kumimoji="1" lang="ko-KR" altLang="en-US" sz="800" b="0" i="0" u="none" strike="noStrike" kern="1200" cap="none" spc="0" normalizeH="0" baseline="0"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9195" name="직사각형 11"/>
          <p:cNvSpPr/>
          <p:nvPr/>
        </p:nvSpPr>
        <p:spPr>
          <a:xfrm>
            <a:off x="2632635" y="2317190"/>
            <a:ext cx="229973" cy="24424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1" lang="en-US" altLang="ko-KR" sz="1600" b="1" i="0" u="none" strike="noStrike" kern="1200" cap="none" spc="0" normalizeH="0" baseline="0"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</a:t>
            </a:r>
            <a:endParaRPr kumimoji="1" lang="ko-KR" altLang="en-US" sz="1600" b="1" i="0" u="none" strike="noStrike" kern="1200" cap="none" spc="0" normalizeH="0" baseline="0"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9196" name="직사각형 12"/>
          <p:cNvSpPr/>
          <p:nvPr/>
        </p:nvSpPr>
        <p:spPr>
          <a:xfrm>
            <a:off x="2209165" y="6080839"/>
            <a:ext cx="229974" cy="24424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1" lang="en-US" altLang="ko-KR" sz="1600" b="1" i="0" u="none" strike="noStrike" kern="1200" cap="none" spc="0" normalizeH="0" baseline="0"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</a:t>
            </a:r>
            <a:endParaRPr kumimoji="1" lang="ko-KR" altLang="en-US" sz="1600" b="1" i="0" u="none" strike="noStrike" kern="1200" cap="none" spc="0" normalizeH="0" baseline="0"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49197" name="직선 화살표 연결선 49196"/>
          <p:cNvCxnSpPr/>
          <p:nvPr/>
        </p:nvCxnSpPr>
        <p:spPr>
          <a:xfrm flipH="1">
            <a:off x="1704500" y="1536571"/>
            <a:ext cx="504234" cy="0"/>
          </a:xfrm>
          <a:prstGeom prst="straightConnector1">
            <a:avLst/>
          </a:prstGeom>
          <a:noFill/>
          <a:ln w="9544" cap="flat" cmpd="sng" algn="ctr">
            <a:solidFill>
              <a:schemeClr val="tx1"/>
            </a:solidFill>
            <a:prstDash val="solid"/>
            <a:round/>
            <a:headEnd w="med" len="med"/>
            <a:tailEnd type="triangle" w="med" len="med"/>
          </a:ln>
        </p:spPr>
      </p:cxnSp>
      <p:sp>
        <p:nvSpPr>
          <p:cNvPr id="49198" name="TextBox 49197"/>
          <p:cNvSpPr txBox="1"/>
          <p:nvPr/>
        </p:nvSpPr>
        <p:spPr>
          <a:xfrm>
            <a:off x="721347" y="1274918"/>
            <a:ext cx="940324" cy="52174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2800" b="1" i="0" u="none" baseline="0">
                <a:solidFill>
                  <a:schemeClr val="tx1"/>
                </a:solidFill>
                <a:latin typeface="돋움"/>
                <a:ea typeface="굴림"/>
              </a:rPr>
              <a:t>헤더</a:t>
            </a:r>
          </a:p>
        </p:txBody>
      </p:sp>
      <p:cxnSp>
        <p:nvCxnSpPr>
          <p:cNvPr id="49199" name="직선 화살표 연결선 49198"/>
          <p:cNvCxnSpPr/>
          <p:nvPr/>
        </p:nvCxnSpPr>
        <p:spPr>
          <a:xfrm flipH="1">
            <a:off x="1704500" y="3986532"/>
            <a:ext cx="504234" cy="0"/>
          </a:xfrm>
          <a:prstGeom prst="straightConnector1">
            <a:avLst/>
          </a:prstGeom>
          <a:noFill/>
          <a:ln w="9544" cap="flat" cmpd="sng" algn="ctr">
            <a:solidFill>
              <a:schemeClr val="tx1"/>
            </a:solidFill>
            <a:prstDash val="solid"/>
            <a:round/>
            <a:headEnd w="med" len="med"/>
            <a:tailEnd type="triangle" w="med" len="med"/>
          </a:ln>
        </p:spPr>
      </p:cxnSp>
      <p:sp>
        <p:nvSpPr>
          <p:cNvPr id="49200" name="TextBox 49199"/>
          <p:cNvSpPr txBox="1"/>
          <p:nvPr/>
        </p:nvSpPr>
        <p:spPr>
          <a:xfrm>
            <a:off x="445419" y="3724879"/>
            <a:ext cx="1255902" cy="511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2800" b="1" i="0" u="none" baseline="0">
                <a:solidFill>
                  <a:schemeClr val="tx1"/>
                </a:solidFill>
                <a:latin typeface="돋움"/>
                <a:ea typeface="굴림"/>
              </a:rPr>
              <a:t>콘텐츠</a:t>
            </a:r>
          </a:p>
        </p:txBody>
      </p:sp>
      <p:cxnSp>
        <p:nvCxnSpPr>
          <p:cNvPr id="49201" name="직선 화살표 연결선 49200"/>
          <p:cNvCxnSpPr/>
          <p:nvPr/>
        </p:nvCxnSpPr>
        <p:spPr>
          <a:xfrm flipH="1">
            <a:off x="1712418" y="6431753"/>
            <a:ext cx="504290" cy="0"/>
          </a:xfrm>
          <a:prstGeom prst="straightConnector1">
            <a:avLst/>
          </a:prstGeom>
          <a:noFill/>
          <a:ln w="9544" cap="flat" cmpd="sng" algn="ctr">
            <a:solidFill>
              <a:schemeClr val="tx1"/>
            </a:solidFill>
            <a:prstDash val="solid"/>
            <a:round/>
            <a:headEnd w="med" len="med"/>
            <a:tailEnd type="triangle" w="med" len="med"/>
          </a:ln>
        </p:spPr>
      </p:cxnSp>
      <p:sp>
        <p:nvSpPr>
          <p:cNvPr id="49202" name="TextBox 49201"/>
          <p:cNvSpPr txBox="1"/>
          <p:nvPr/>
        </p:nvSpPr>
        <p:spPr>
          <a:xfrm>
            <a:off x="627773" y="6154261"/>
            <a:ext cx="892755" cy="51133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2800" b="1" i="0" u="none" baseline="0">
                <a:solidFill>
                  <a:schemeClr val="tx1"/>
                </a:solidFill>
                <a:latin typeface="돋움"/>
                <a:ea typeface="굴림"/>
              </a:rPr>
              <a:t>푸터</a:t>
            </a:r>
          </a:p>
        </p:txBody>
      </p:sp>
    </p:spTree>
    <p:extLst>
      <p:ext uri="{BB962C8B-B14F-4D97-AF65-F5344CB8AC3E}">
        <p14:creationId xmlns:p14="http://schemas.microsoft.com/office/powerpoint/2010/main" val="13822183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9" name="제목 1"/>
          <p:cNvSpPr>
            <a:spLocks noGrp="1"/>
          </p:cNvSpPr>
          <p:nvPr/>
        </p:nvSpPr>
        <p:spPr>
          <a:xfrm>
            <a:off x="487286" y="301582"/>
            <a:ext cx="8913779" cy="114275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914400" rtl="0" eaLnBrk="0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4400" b="0" i="0" u="none" strike="noStrike" kern="1200" cap="none" spc="0" normalizeH="0" baseline="0">
                <a:solidFill>
                  <a:schemeClr val="tx2"/>
                </a:solidFill>
                <a:latin typeface="굴림"/>
                <a:ea typeface="굴림"/>
              </a:rPr>
              <a:t>메뉴 구성안</a:t>
            </a:r>
          </a:p>
        </p:txBody>
      </p:sp>
      <p:pic>
        <p:nvPicPr>
          <p:cNvPr id="11270" name="그림 11269"/>
          <p:cNvPicPr>
            <a:picLocks noChangeAspect="1"/>
          </p:cNvPicPr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595182" y="1444334"/>
            <a:ext cx="8696370" cy="53553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1374490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0178" name="표 5017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5767178"/>
              </p:ext>
            </p:extLst>
          </p:nvPr>
        </p:nvGraphicFramePr>
        <p:xfrm>
          <a:off x="382013" y="0"/>
          <a:ext cx="9134028" cy="6834377"/>
        </p:xfrm>
        <a:graphic>
          <a:graphicData uri="http://schemas.openxmlformats.org/drawingml/2006/table">
            <a:tbl>
              <a:tblPr firstRow="1" bandRow="1"/>
              <a:tblGrid>
                <a:gridCol w="8737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669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29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483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474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4730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44231">
                <a:tc gridSpan="6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Project : </a:t>
                      </a: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함안</a:t>
                      </a:r>
                      <a:r>
                        <a:rPr kumimoji="1" lang="en-US" altLang="ko-KR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 </a:t>
                      </a: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웹 애플리케이션</a:t>
                      </a:r>
                      <a:endParaRPr kumimoji="1" lang="en-US" altLang="ko-KR" sz="900" b="1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5817"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Page Subject</a:t>
                      </a:r>
                    </a:p>
                  </a:txBody>
                  <a:tcPr marL="54000" marR="54000" marT="53996" marB="53996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 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공영버스 농어촌버스</a:t>
                      </a:r>
                      <a:endParaRPr kumimoji="1" lang="ko-KR" altLang="en-US" sz="900" b="0" i="0" u="none">
                        <a:solidFill>
                          <a:srgbClr val="333333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tabLst>
                          <a:tab pos="266735" algn="r"/>
                        </a:tabLst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ID</a:t>
                      </a:r>
                    </a:p>
                  </a:txBody>
                  <a:tcPr marL="54000" marR="28800" marT="53996" marB="53996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 anchorCtr="1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Page</a:t>
                      </a:r>
                    </a:p>
                  </a:txBody>
                  <a:tcPr marL="54000" marR="28800" marT="53996" marB="53996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 dirty="0" smtClean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30</a:t>
                      </a:r>
                      <a:endParaRPr kumimoji="1" lang="ko-KR" altLang="ko-KR" sz="900" b="0" i="0" u="none" dirty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 anchorCtr="1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4231">
                <a:tc gridSpan="2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Page elements</a:t>
                      </a:r>
                    </a:p>
                  </a:txBody>
                  <a:tcPr marL="54000" marR="54000" marT="53996" marB="53996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>
                      <a:noFill/>
                    </a:lnB>
                    <a:solidFill>
                      <a:srgbClr val="DFDFDF">
                        <a:alpha val="10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참고 </a:t>
                      </a: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: </a:t>
                      </a:r>
                      <a:r>
                        <a:rPr kumimoji="1" lang="ko-KR" altLang="en-US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관광안내</a:t>
                      </a: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&gt;</a:t>
                      </a:r>
                      <a:r>
                        <a:rPr kumimoji="1" lang="ko-KR" altLang="en-US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공영버스</a:t>
                      </a: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,</a:t>
                      </a:r>
                      <a:r>
                        <a:rPr kumimoji="1" lang="ko-KR" altLang="en-US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농어촌버스</a:t>
                      </a:r>
                      <a:endParaRPr kumimoji="1" lang="en-US" altLang="ko-KR" sz="900" b="0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5817">
                <a:tc rowSpan="6" gridSpan="2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90000" marR="90000" marT="46797" marB="46797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rowSpan="6"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페이지설명 </a:t>
                      </a:r>
                    </a:p>
                  </a:txBody>
                  <a:tcPr marL="54000" marR="54000" marT="53996" marB="53996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29578">
                <a:tc gridSpan="2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B : </a:t>
                      </a:r>
                      <a:r>
                        <a:rPr kumimoji="1" lang="ko-KR" altLang="en-US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주 컨텐츠영역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기본적으로 시내</a:t>
                      </a:r>
                      <a:r>
                        <a:rPr kumimoji="1" lang="en-US" altLang="ko-KR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/</a:t>
                      </a:r>
                      <a:r>
                        <a:rPr kumimoji="1" lang="ko-KR" altLang="en-US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시외 버스랑 같은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레이아웃을 사용하고 있다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C : </a:t>
                      </a:r>
                      <a:r>
                        <a:rPr kumimoji="1" lang="ko-KR" altLang="en-US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노선도를 누구든 다운받을 수 있도록 공유하여 인터넷 연결 없이도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노선도를 실행하여 볼 수 있도록 해놓았다</a:t>
                      </a:r>
                      <a:endParaRPr kumimoji="1" lang="en-US" altLang="ko-KR" sz="900" b="0" i="0" u="none">
                        <a:solidFill>
                          <a:srgbClr val="333333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5817">
                <a:tc gridSpan="2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디자이너</a:t>
                      </a:r>
                      <a:endParaRPr kumimoji="1" lang="ko-KR" altLang="en-US" sz="900" b="0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30365">
                <a:tc gridSpan="2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스토리보드를 참고하여 각 테이블에 맞는 자료들을 써준다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4231">
                <a:tc gridSpan="2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개발자</a:t>
                      </a:r>
                      <a:endParaRPr kumimoji="1" lang="ko-KR" altLang="en-US" sz="900" b="0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01527">
                <a:tc gridSpan="2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 dirty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50212" name="그림 50211"/>
          <p:cNvPicPr>
            <a:picLocks noChangeAspect="1"/>
          </p:cNvPicPr>
          <p:nvPr/>
        </p:nvPicPr>
        <p:blipFill rotWithShape="1">
          <a:blip r:embed="rId2">
            <a:lum/>
          </a:blip>
          <a:srcRect l="10040" r="10040" b="20730"/>
          <a:stretch>
            <a:fillRect/>
          </a:stretch>
        </p:blipFill>
        <p:spPr>
          <a:xfrm>
            <a:off x="1950260" y="784959"/>
            <a:ext cx="4311647" cy="6047972"/>
          </a:xfrm>
          <a:prstGeom prst="rect">
            <a:avLst/>
          </a:prstGeom>
          <a:noFill/>
          <a:ln>
            <a:noFill/>
          </a:ln>
        </p:spPr>
      </p:pic>
      <p:sp>
        <p:nvSpPr>
          <p:cNvPr id="50213" name="직사각형 4"/>
          <p:cNvSpPr/>
          <p:nvPr/>
        </p:nvSpPr>
        <p:spPr>
          <a:xfrm>
            <a:off x="2069594" y="747020"/>
            <a:ext cx="4069753" cy="1750977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 kumimoji="1" lang="ko-KR" altLang="en-US" sz="800" b="0" i="0" u="none" strike="noStrike" kern="1200" cap="none" spc="0" normalizeH="0" baseline="0"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0214" name="직사각형 5"/>
          <p:cNvSpPr/>
          <p:nvPr/>
        </p:nvSpPr>
        <p:spPr>
          <a:xfrm>
            <a:off x="2069594" y="2518615"/>
            <a:ext cx="4069753" cy="3601874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 kumimoji="1" lang="ko-KR" altLang="en-US" sz="800" b="0" i="0" u="none" strike="noStrike" kern="1200" cap="none" spc="0" normalizeH="0" baseline="0"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0215" name="직사각형 6"/>
          <p:cNvSpPr/>
          <p:nvPr/>
        </p:nvSpPr>
        <p:spPr>
          <a:xfrm>
            <a:off x="2069594" y="6106215"/>
            <a:ext cx="4069753" cy="689923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 kumimoji="1" lang="ko-KR" altLang="en-US" sz="800" b="0" i="0" u="none" strike="noStrike" kern="1200" cap="none" spc="0" normalizeH="0" baseline="0"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0216" name="직사각형 7"/>
          <p:cNvSpPr/>
          <p:nvPr/>
        </p:nvSpPr>
        <p:spPr>
          <a:xfrm>
            <a:off x="2069594" y="740676"/>
            <a:ext cx="229974" cy="24583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1" lang="en-US" altLang="ko-KR" sz="1600" b="1" i="0" u="none" strike="noStrike" kern="1200" cap="none" spc="0" normalizeH="0" baseline="0"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</a:t>
            </a:r>
            <a:endParaRPr kumimoji="1" lang="ko-KR" altLang="en-US" sz="1600" b="1" i="0" u="none" strike="noStrike" kern="1200" cap="none" spc="0" normalizeH="0" baseline="0"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0217" name="직사각형 8"/>
          <p:cNvSpPr/>
          <p:nvPr/>
        </p:nvSpPr>
        <p:spPr>
          <a:xfrm>
            <a:off x="2069594" y="2504342"/>
            <a:ext cx="229974" cy="24424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1" lang="en-US" altLang="ko-KR" sz="1600" b="1" i="0" u="none" strike="noStrike" kern="1200" cap="none" spc="0" normalizeH="0" baseline="0"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</a:t>
            </a:r>
            <a:endParaRPr kumimoji="1" lang="ko-KR" altLang="en-US" sz="1600" b="1" i="0" u="none" strike="noStrike" kern="1200" cap="none" spc="0" normalizeH="0" baseline="0"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0218" name="직사각형 9"/>
          <p:cNvSpPr/>
          <p:nvPr/>
        </p:nvSpPr>
        <p:spPr>
          <a:xfrm>
            <a:off x="4797566" y="4320346"/>
            <a:ext cx="1046779" cy="859628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 kumimoji="1" lang="ko-KR" altLang="en-US" sz="800" b="0" i="0" u="none" strike="noStrike" kern="1200" cap="none" spc="0" normalizeH="0" baseline="0"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0219" name="직사각형 10"/>
          <p:cNvSpPr/>
          <p:nvPr/>
        </p:nvSpPr>
        <p:spPr>
          <a:xfrm>
            <a:off x="4797566" y="4320346"/>
            <a:ext cx="229974" cy="24424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1" lang="en-US" altLang="ko-KR" sz="1600" b="1" i="0" u="none" strike="noStrike" kern="1200" cap="none" spc="0" normalizeH="0" baseline="0"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</a:t>
            </a:r>
            <a:endParaRPr kumimoji="1" lang="ko-KR" altLang="en-US" sz="1600" b="1" i="0" u="none" strike="noStrike" kern="1200" cap="none" spc="0" normalizeH="0" baseline="0"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0220" name="직사각형 11"/>
          <p:cNvSpPr/>
          <p:nvPr/>
        </p:nvSpPr>
        <p:spPr>
          <a:xfrm>
            <a:off x="2069594" y="6106215"/>
            <a:ext cx="229974" cy="24424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1" lang="en-US" altLang="ko-KR" sz="1600" b="1" i="0" u="none" strike="noStrike" kern="1200" cap="none" spc="0" normalizeH="0" baseline="0"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</a:t>
            </a:r>
            <a:endParaRPr kumimoji="1" lang="ko-KR" altLang="en-US" sz="1600" b="1" i="0" u="none" strike="noStrike" kern="1200" cap="none" spc="0" normalizeH="0" baseline="0"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50221" name="직선 화살표 연결선 50220"/>
          <p:cNvCxnSpPr/>
          <p:nvPr/>
        </p:nvCxnSpPr>
        <p:spPr>
          <a:xfrm flipH="1">
            <a:off x="1564974" y="1552465"/>
            <a:ext cx="504234" cy="0"/>
          </a:xfrm>
          <a:prstGeom prst="straightConnector1">
            <a:avLst/>
          </a:prstGeom>
          <a:noFill/>
          <a:ln w="9544" cap="flat" cmpd="sng" algn="ctr">
            <a:solidFill>
              <a:schemeClr val="tx1"/>
            </a:solidFill>
            <a:prstDash val="solid"/>
            <a:round/>
            <a:headEnd w="med" len="med"/>
            <a:tailEnd type="triangle" w="med" len="med"/>
          </a:ln>
        </p:spPr>
      </p:cxnSp>
      <p:sp>
        <p:nvSpPr>
          <p:cNvPr id="50222" name="TextBox 50221"/>
          <p:cNvSpPr txBox="1"/>
          <p:nvPr/>
        </p:nvSpPr>
        <p:spPr>
          <a:xfrm>
            <a:off x="721347" y="1274918"/>
            <a:ext cx="940324" cy="52174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2800" b="1" i="0" u="none" baseline="0">
                <a:solidFill>
                  <a:schemeClr val="tx1"/>
                </a:solidFill>
                <a:latin typeface="돋움"/>
                <a:ea typeface="굴림"/>
              </a:rPr>
              <a:t>헤더</a:t>
            </a:r>
          </a:p>
        </p:txBody>
      </p:sp>
      <p:cxnSp>
        <p:nvCxnSpPr>
          <p:cNvPr id="50223" name="직선 화살표 연결선 50222"/>
          <p:cNvCxnSpPr/>
          <p:nvPr/>
        </p:nvCxnSpPr>
        <p:spPr>
          <a:xfrm flipH="1">
            <a:off x="1564974" y="3978613"/>
            <a:ext cx="504234" cy="0"/>
          </a:xfrm>
          <a:prstGeom prst="straightConnector1">
            <a:avLst/>
          </a:prstGeom>
          <a:noFill/>
          <a:ln w="9544" cap="flat" cmpd="sng" algn="ctr">
            <a:solidFill>
              <a:schemeClr val="tx1"/>
            </a:solidFill>
            <a:prstDash val="solid"/>
            <a:round/>
            <a:headEnd w="med" len="med"/>
            <a:tailEnd type="triangle" w="med" len="med"/>
          </a:ln>
        </p:spPr>
      </p:cxnSp>
      <p:sp>
        <p:nvSpPr>
          <p:cNvPr id="50224" name="TextBox 50223"/>
          <p:cNvSpPr txBox="1"/>
          <p:nvPr/>
        </p:nvSpPr>
        <p:spPr>
          <a:xfrm>
            <a:off x="445419" y="3724879"/>
            <a:ext cx="1255902" cy="511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2800" b="1" i="0" u="none" baseline="0">
                <a:solidFill>
                  <a:schemeClr val="tx1"/>
                </a:solidFill>
                <a:latin typeface="돋움"/>
                <a:ea typeface="굴림"/>
              </a:rPr>
              <a:t>콘텐츠</a:t>
            </a:r>
          </a:p>
        </p:txBody>
      </p:sp>
      <p:cxnSp>
        <p:nvCxnSpPr>
          <p:cNvPr id="50225" name="직선 화살표 연결선 50224"/>
          <p:cNvCxnSpPr/>
          <p:nvPr/>
        </p:nvCxnSpPr>
        <p:spPr>
          <a:xfrm flipH="1">
            <a:off x="1564974" y="6431753"/>
            <a:ext cx="504234" cy="0"/>
          </a:xfrm>
          <a:prstGeom prst="straightConnector1">
            <a:avLst/>
          </a:prstGeom>
          <a:noFill/>
          <a:ln w="9544" cap="flat" cmpd="sng" algn="ctr">
            <a:solidFill>
              <a:schemeClr val="tx1"/>
            </a:solidFill>
            <a:prstDash val="solid"/>
            <a:round/>
            <a:headEnd w="med" len="med"/>
            <a:tailEnd type="triangle" w="med" len="med"/>
          </a:ln>
        </p:spPr>
      </p:cxnSp>
      <p:sp>
        <p:nvSpPr>
          <p:cNvPr id="50226" name="TextBox 50225"/>
          <p:cNvSpPr txBox="1"/>
          <p:nvPr/>
        </p:nvSpPr>
        <p:spPr>
          <a:xfrm>
            <a:off x="627773" y="6154261"/>
            <a:ext cx="892755" cy="51133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2800" b="1" i="0" u="none" baseline="0">
                <a:solidFill>
                  <a:schemeClr val="tx1"/>
                </a:solidFill>
                <a:latin typeface="돋움"/>
                <a:ea typeface="굴림"/>
              </a:rPr>
              <a:t>푸터</a:t>
            </a:r>
          </a:p>
        </p:txBody>
      </p:sp>
    </p:spTree>
    <p:extLst>
      <p:ext uri="{BB962C8B-B14F-4D97-AF65-F5344CB8AC3E}">
        <p14:creationId xmlns:p14="http://schemas.microsoft.com/office/powerpoint/2010/main" val="334165676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1202" name="표 5120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7984961"/>
              </p:ext>
            </p:extLst>
          </p:nvPr>
        </p:nvGraphicFramePr>
        <p:xfrm>
          <a:off x="382013" y="0"/>
          <a:ext cx="9134029" cy="6834377"/>
        </p:xfrm>
        <a:graphic>
          <a:graphicData uri="http://schemas.openxmlformats.org/drawingml/2006/table">
            <a:tbl>
              <a:tblPr firstRow="1" bandRow="1"/>
              <a:tblGrid>
                <a:gridCol w="8737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763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35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483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474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4730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44231">
                <a:tc gridSpan="6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Project : </a:t>
                      </a: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함안</a:t>
                      </a:r>
                      <a:r>
                        <a:rPr kumimoji="1" lang="en-US" altLang="ko-KR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 </a:t>
                      </a: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웹 애플리케이션</a:t>
                      </a:r>
                      <a:endParaRPr kumimoji="1" lang="en-US" altLang="ko-KR" sz="900" b="1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5817"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Page Subject</a:t>
                      </a:r>
                    </a:p>
                  </a:txBody>
                  <a:tcPr marL="54000" marR="54000" marT="53996" marB="53996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 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전통시장</a:t>
                      </a:r>
                      <a:endParaRPr kumimoji="1" lang="ko-KR" altLang="en-US" sz="900" b="0" i="0" u="none">
                        <a:solidFill>
                          <a:srgbClr val="333333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tabLst>
                          <a:tab pos="266735" algn="r"/>
                        </a:tabLst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ID</a:t>
                      </a:r>
                    </a:p>
                  </a:txBody>
                  <a:tcPr marL="54000" marR="28800" marT="53996" marB="53996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 anchorCtr="1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Page</a:t>
                      </a:r>
                    </a:p>
                  </a:txBody>
                  <a:tcPr marL="54000" marR="28800" marT="53996" marB="53996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 dirty="0" smtClean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31</a:t>
                      </a:r>
                      <a:endParaRPr kumimoji="1" lang="ko-KR" altLang="ko-KR" sz="900" b="0" i="0" u="none" dirty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 anchorCtr="1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4231">
                <a:tc gridSpan="2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Page elements</a:t>
                      </a:r>
                    </a:p>
                  </a:txBody>
                  <a:tcPr marL="54000" marR="54000" marT="53996" marB="53996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>
                      <a:noFill/>
                    </a:lnB>
                    <a:solidFill>
                      <a:srgbClr val="DFDFDF">
                        <a:alpha val="10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참고 </a:t>
                      </a: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: </a:t>
                      </a:r>
                      <a:r>
                        <a:rPr kumimoji="1" lang="ko-KR" altLang="en-US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관광안내 </a:t>
                      </a: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&gt; </a:t>
                      </a:r>
                      <a:r>
                        <a:rPr kumimoji="1" lang="ko-KR" altLang="en-US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전통시장</a:t>
                      </a:r>
                      <a:endParaRPr kumimoji="1" lang="en-US" altLang="ko-KR" sz="900" b="0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5817">
                <a:tc rowSpan="6" gridSpan="2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90000" marR="90000" marT="46797" marB="46797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rowSpan="6"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페이지설명 </a:t>
                      </a:r>
                    </a:p>
                  </a:txBody>
                  <a:tcPr marL="54000" marR="54000" marT="53996" marB="53996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29578">
                <a:tc gridSpan="2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B : </a:t>
                      </a:r>
                      <a:r>
                        <a:rPr kumimoji="1" lang="ko-KR" altLang="en-US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주 컨텐츠 영역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함안군의 전통시장들에 대해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모아놓았다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시장이 다양하지않아 따로따로 짜기보다는 한눈에 들어 올 수 있도록 짜놓았다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C: </a:t>
                      </a:r>
                      <a:r>
                        <a:rPr kumimoji="1" lang="ko-KR" altLang="en-US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자세히보기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해당 시장에 대해 더 자세한 정보를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볼 수 있도록 따로 버튼을 추가해놓았다</a:t>
                      </a:r>
                      <a:endParaRPr kumimoji="1" lang="en-US" altLang="ko-KR" sz="900" b="0" i="0" u="none">
                        <a:solidFill>
                          <a:srgbClr val="333333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5817">
                <a:tc gridSpan="2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디자이너</a:t>
                      </a:r>
                      <a:endParaRPr kumimoji="1" lang="ko-KR" altLang="en-US" sz="900" b="0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30365">
                <a:tc gridSpan="2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전통시장 별로 겹치지 않게끔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Div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태그를 활용하여 작성해준다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4231">
                <a:tc gridSpan="2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개발자</a:t>
                      </a:r>
                      <a:endParaRPr kumimoji="1" lang="ko-KR" altLang="en-US" sz="900" b="0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01527">
                <a:tc gridSpan="2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 dirty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51236" name="그림 51235"/>
          <p:cNvPicPr>
            <a:picLocks noChangeAspect="1"/>
          </p:cNvPicPr>
          <p:nvPr/>
        </p:nvPicPr>
        <p:blipFill rotWithShape="1">
          <a:blip r:embed="rId2">
            <a:lum/>
          </a:blip>
          <a:srcRect l="10960" r="10960" b="4120"/>
          <a:stretch>
            <a:fillRect/>
          </a:stretch>
        </p:blipFill>
        <p:spPr>
          <a:xfrm>
            <a:off x="2592515" y="756407"/>
            <a:ext cx="3499752" cy="6076524"/>
          </a:xfrm>
          <a:prstGeom prst="rect">
            <a:avLst/>
          </a:prstGeom>
          <a:noFill/>
          <a:ln>
            <a:noFill/>
          </a:ln>
        </p:spPr>
      </p:pic>
      <p:sp>
        <p:nvSpPr>
          <p:cNvPr id="51237" name="직사각형 4"/>
          <p:cNvSpPr/>
          <p:nvPr/>
        </p:nvSpPr>
        <p:spPr>
          <a:xfrm>
            <a:off x="2592984" y="762880"/>
            <a:ext cx="3500368" cy="1438528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 kumimoji="1" lang="ko-KR" altLang="en-US" sz="800" b="0" i="0" u="none" strike="noStrike" kern="1200" cap="none" spc="0" normalizeH="0" baseline="0"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1238" name="직사각형 5"/>
          <p:cNvSpPr/>
          <p:nvPr/>
        </p:nvSpPr>
        <p:spPr>
          <a:xfrm>
            <a:off x="2592984" y="2207753"/>
            <a:ext cx="3500368" cy="3917494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 kumimoji="1" lang="ko-KR" altLang="en-US" sz="800" b="0" i="0" u="none" strike="noStrike" kern="1200" cap="none" spc="0" normalizeH="0" baseline="0"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1239" name="직사각형 6"/>
          <p:cNvSpPr/>
          <p:nvPr/>
        </p:nvSpPr>
        <p:spPr>
          <a:xfrm>
            <a:off x="2581883" y="6125248"/>
            <a:ext cx="3511470" cy="689923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 kumimoji="1" lang="ko-KR" altLang="en-US" sz="800" b="0" i="0" u="none" strike="noStrike" kern="1200" cap="none" spc="0" normalizeH="0" baseline="0"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1240" name="직사각형 7"/>
          <p:cNvSpPr/>
          <p:nvPr/>
        </p:nvSpPr>
        <p:spPr>
          <a:xfrm>
            <a:off x="2592984" y="756536"/>
            <a:ext cx="229974" cy="24424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1" lang="en-US" altLang="ko-KR" sz="1600" b="1" i="0" u="none" strike="noStrike" kern="1200" cap="none" spc="0" normalizeH="0" baseline="0"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</a:t>
            </a:r>
            <a:endParaRPr kumimoji="1" lang="ko-KR" altLang="en-US" sz="1600" b="1" i="0" u="none" strike="noStrike" kern="1200" cap="none" spc="0" normalizeH="0" baseline="0"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1241" name="직사각형 8"/>
          <p:cNvSpPr/>
          <p:nvPr/>
        </p:nvSpPr>
        <p:spPr>
          <a:xfrm>
            <a:off x="2592984" y="2201409"/>
            <a:ext cx="229974" cy="24424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1" lang="en-US" altLang="ko-KR" sz="1600" b="1" i="0" u="none" strike="noStrike" kern="1200" cap="none" spc="0" normalizeH="0" baseline="0"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</a:t>
            </a:r>
            <a:endParaRPr kumimoji="1" lang="ko-KR" altLang="en-US" sz="1600" b="1" i="0" u="none" strike="noStrike" kern="1200" cap="none" spc="0" normalizeH="0" baseline="0"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1242" name="직사각형 9"/>
          <p:cNvSpPr/>
          <p:nvPr/>
        </p:nvSpPr>
        <p:spPr>
          <a:xfrm>
            <a:off x="3866567" y="3108619"/>
            <a:ext cx="453604" cy="188738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 kumimoji="1" lang="ko-KR" altLang="en-US" sz="800" b="0" i="0" u="none" strike="noStrike" kern="1200" cap="none" spc="0" normalizeH="0" baseline="0"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1243" name="직사각형 10"/>
          <p:cNvSpPr/>
          <p:nvPr/>
        </p:nvSpPr>
        <p:spPr>
          <a:xfrm>
            <a:off x="3752373" y="2948430"/>
            <a:ext cx="229973" cy="24583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1" lang="en-US" altLang="ko-KR" sz="1600" b="1" i="0" u="none" strike="noStrike" kern="1200" cap="none" spc="0" normalizeH="0" baseline="0"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</a:t>
            </a:r>
            <a:endParaRPr kumimoji="1" lang="ko-KR" altLang="en-US" sz="1600" b="1" i="0" u="none" strike="noStrike" kern="1200" cap="none" spc="0" normalizeH="0" baseline="0"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1244" name="직사각형 11"/>
          <p:cNvSpPr/>
          <p:nvPr/>
        </p:nvSpPr>
        <p:spPr>
          <a:xfrm>
            <a:off x="2592984" y="6103043"/>
            <a:ext cx="229974" cy="24424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1" lang="en-US" altLang="ko-KR" sz="1600" b="1" i="0" u="none" strike="noStrike" kern="1200" cap="none" spc="0" normalizeH="0" baseline="0"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</a:t>
            </a:r>
            <a:endParaRPr kumimoji="1" lang="ko-KR" altLang="en-US" sz="1600" b="1" i="0" u="none" strike="noStrike" kern="1200" cap="none" spc="0" normalizeH="0" baseline="0"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51245" name="직선 화살표 연결선 51244"/>
          <p:cNvCxnSpPr/>
          <p:nvPr/>
        </p:nvCxnSpPr>
        <p:spPr>
          <a:xfrm flipH="1">
            <a:off x="2077127" y="1506458"/>
            <a:ext cx="504290" cy="0"/>
          </a:xfrm>
          <a:prstGeom prst="straightConnector1">
            <a:avLst/>
          </a:prstGeom>
          <a:noFill/>
          <a:ln w="9544" cap="flat" cmpd="sng" algn="ctr">
            <a:solidFill>
              <a:schemeClr val="tx1"/>
            </a:solidFill>
            <a:prstDash val="solid"/>
            <a:round/>
            <a:headEnd w="med" len="med"/>
            <a:tailEnd type="triangle" w="med" len="med"/>
          </a:ln>
        </p:spPr>
      </p:cxnSp>
      <p:sp>
        <p:nvSpPr>
          <p:cNvPr id="51246" name="TextBox 51245"/>
          <p:cNvSpPr txBox="1"/>
          <p:nvPr/>
        </p:nvSpPr>
        <p:spPr>
          <a:xfrm>
            <a:off x="1125706" y="1246366"/>
            <a:ext cx="940324" cy="52174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2800" b="1" i="0" u="none" baseline="0">
                <a:solidFill>
                  <a:schemeClr val="tx1"/>
                </a:solidFill>
                <a:latin typeface="돋움"/>
                <a:ea typeface="굴림"/>
              </a:rPr>
              <a:t>헤더</a:t>
            </a:r>
          </a:p>
        </p:txBody>
      </p:sp>
      <p:cxnSp>
        <p:nvCxnSpPr>
          <p:cNvPr id="51247" name="직선 화살표 연결선 51246"/>
          <p:cNvCxnSpPr/>
          <p:nvPr/>
        </p:nvCxnSpPr>
        <p:spPr>
          <a:xfrm flipH="1">
            <a:off x="2088225" y="3954857"/>
            <a:ext cx="504290" cy="0"/>
          </a:xfrm>
          <a:prstGeom prst="straightConnector1">
            <a:avLst/>
          </a:prstGeom>
          <a:noFill/>
          <a:ln w="9544" cap="flat" cmpd="sng" algn="ctr">
            <a:solidFill>
              <a:schemeClr val="tx1"/>
            </a:solidFill>
            <a:prstDash val="solid"/>
            <a:round/>
            <a:headEnd w="med" len="med"/>
            <a:tailEnd type="triangle" w="med" len="med"/>
          </a:ln>
        </p:spPr>
      </p:cxnSp>
      <p:sp>
        <p:nvSpPr>
          <p:cNvPr id="51248" name="TextBox 51247"/>
          <p:cNvSpPr txBox="1"/>
          <p:nvPr/>
        </p:nvSpPr>
        <p:spPr>
          <a:xfrm>
            <a:off x="859313" y="3693204"/>
            <a:ext cx="1255902" cy="52168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2800" b="1" i="0" u="none" baseline="0">
                <a:solidFill>
                  <a:schemeClr val="tx1"/>
                </a:solidFill>
                <a:latin typeface="돋움"/>
                <a:ea typeface="굴림"/>
              </a:rPr>
              <a:t>콘텐츠</a:t>
            </a:r>
          </a:p>
        </p:txBody>
      </p:sp>
      <p:cxnSp>
        <p:nvCxnSpPr>
          <p:cNvPr id="51249" name="직선 화살표 연결선 51248"/>
          <p:cNvCxnSpPr/>
          <p:nvPr/>
        </p:nvCxnSpPr>
        <p:spPr>
          <a:xfrm flipH="1">
            <a:off x="2088225" y="6488857"/>
            <a:ext cx="504290" cy="0"/>
          </a:xfrm>
          <a:prstGeom prst="straightConnector1">
            <a:avLst/>
          </a:prstGeom>
          <a:noFill/>
          <a:ln w="9544" cap="flat" cmpd="sng" algn="ctr">
            <a:solidFill>
              <a:schemeClr val="tx1"/>
            </a:solidFill>
            <a:prstDash val="solid"/>
            <a:round/>
            <a:headEnd w="med" len="med"/>
            <a:tailEnd type="triangle" w="med" len="med"/>
          </a:ln>
        </p:spPr>
      </p:cxnSp>
      <p:sp>
        <p:nvSpPr>
          <p:cNvPr id="51250" name="TextBox 51249"/>
          <p:cNvSpPr txBox="1"/>
          <p:nvPr/>
        </p:nvSpPr>
        <p:spPr>
          <a:xfrm>
            <a:off x="1176453" y="6208187"/>
            <a:ext cx="892755" cy="52168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2800" b="1" i="0" u="none" baseline="0">
                <a:solidFill>
                  <a:schemeClr val="tx1"/>
                </a:solidFill>
                <a:latin typeface="돋움"/>
                <a:ea typeface="굴림"/>
              </a:rPr>
              <a:t>푸터</a:t>
            </a:r>
          </a:p>
        </p:txBody>
      </p:sp>
    </p:spTree>
    <p:extLst>
      <p:ext uri="{BB962C8B-B14F-4D97-AF65-F5344CB8AC3E}">
        <p14:creationId xmlns:p14="http://schemas.microsoft.com/office/powerpoint/2010/main" val="311855645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2226" name="표 522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095356"/>
              </p:ext>
            </p:extLst>
          </p:nvPr>
        </p:nvGraphicFramePr>
        <p:xfrm>
          <a:off x="382013" y="0"/>
          <a:ext cx="9134030" cy="6834377"/>
        </p:xfrm>
        <a:graphic>
          <a:graphicData uri="http://schemas.openxmlformats.org/drawingml/2006/table">
            <a:tbl>
              <a:tblPr firstRow="1" bandRow="1"/>
              <a:tblGrid>
                <a:gridCol w="8737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195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03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483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474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4730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44231">
                <a:tc gridSpan="6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Project : </a:t>
                      </a: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함안</a:t>
                      </a:r>
                      <a:r>
                        <a:rPr kumimoji="1" lang="en-US" altLang="ko-KR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 </a:t>
                      </a: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웹 애플리케이션</a:t>
                      </a:r>
                      <a:endParaRPr kumimoji="1" lang="en-US" altLang="ko-KR" sz="900" b="1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디자이너의 요구사항에따라 지도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api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를 연결해준다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디자이너의 요구사항에따라 지도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api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를 연결해준다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디자이너의 요구사항에따라 지도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api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를 연결해준다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디자이너의 요구사항에따라 지도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api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를 연결해준다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디자이너의 요구사항에따라 지도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api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를 연결해준다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5817"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Page Subject</a:t>
                      </a:r>
                    </a:p>
                  </a:txBody>
                  <a:tcPr marL="54000" marR="54000" marT="53996" marB="53996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 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전통시장</a:t>
                      </a:r>
                      <a:endParaRPr kumimoji="1" lang="ko-KR" altLang="en-US" sz="900" b="0" i="0" u="none">
                        <a:solidFill>
                          <a:srgbClr val="333333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tabLst>
                          <a:tab pos="266735" algn="r"/>
                        </a:tabLst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ID</a:t>
                      </a:r>
                    </a:p>
                  </a:txBody>
                  <a:tcPr marL="54000" marR="28800" marT="53996" marB="53996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 anchorCtr="1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Page</a:t>
                      </a:r>
                    </a:p>
                  </a:txBody>
                  <a:tcPr marL="54000" marR="28800" marT="53996" marB="53996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 dirty="0" smtClean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32</a:t>
                      </a:r>
                      <a:endParaRPr kumimoji="1" lang="ko-KR" altLang="ko-KR" sz="900" b="0" i="0" u="none" dirty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 anchorCtr="1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4231">
                <a:tc gridSpan="2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Page elements</a:t>
                      </a:r>
                    </a:p>
                  </a:txBody>
                  <a:tcPr marL="54000" marR="54000" marT="53996" marB="53996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>
                      <a:noFill/>
                    </a:lnB>
                    <a:solidFill>
                      <a:srgbClr val="DFDFDF">
                        <a:alpha val="10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디자이너의 요구사항에따라 지도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api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를 연결해준다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참고 </a:t>
                      </a: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: </a:t>
                      </a:r>
                      <a:r>
                        <a:rPr kumimoji="1" lang="ko-KR" altLang="en-US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관광안내 </a:t>
                      </a: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&gt; </a:t>
                      </a:r>
                      <a:r>
                        <a:rPr kumimoji="1" lang="ko-KR" altLang="en-US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전통시장 </a:t>
                      </a: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&gt; </a:t>
                      </a:r>
                      <a:r>
                        <a:rPr kumimoji="1" lang="ko-KR" altLang="en-US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자세히보기</a:t>
                      </a:r>
                      <a:endParaRPr kumimoji="1" lang="en-US" altLang="ko-KR" sz="900" b="0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디자이너의 요구사항에따라 지도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api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를 연결해준다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디자이너의 요구사항에따라 지도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api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를 연결해준다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디자이너의 요구사항에따라 지도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api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를 연결해준다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5817">
                <a:tc rowSpan="6" gridSpan="2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90000" marR="90000" marT="46797" marB="46797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rowSpan="6"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디자이너의 요구사항에따라 지도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api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를 연결해준다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페이지설명 </a:t>
                      </a:r>
                    </a:p>
                  </a:txBody>
                  <a:tcPr marL="54000" marR="54000" marT="53996" marB="53996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디자이너의 요구사항에따라 지도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api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를 연결해준다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디자이너의 요구사항에따라 지도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api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를 연결해준다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디자이너의 요구사항에따라 지도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api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를 연결해준다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29578">
                <a:tc gridSpan="2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디자이너의 요구사항에따라 지도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api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를 연결해준다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디자이너의 요구사항에따라 지도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api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를 연결해준다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B: </a:t>
                      </a:r>
                      <a:r>
                        <a:rPr kumimoji="1" lang="ko-KR" altLang="en-US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주 컨텐츠 영역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해당 시장에 대해 더 자세히 볼 수 있다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시장의 전경들을 올려놓았고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이용하려는 사람들의 편의성을 고려하여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운영 일 </a:t>
                      </a:r>
                      <a:r>
                        <a:rPr kumimoji="1" lang="en-US" altLang="ko-KR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, </a:t>
                      </a:r>
                      <a:r>
                        <a:rPr kumimoji="1" lang="ko-KR" altLang="en-US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시장 주소 등을 넣어놨다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C : </a:t>
                      </a:r>
                      <a:r>
                        <a:rPr kumimoji="1" lang="ko-KR" altLang="en-US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다시 전통시장목록 으로 돌아가는 버튼</a:t>
                      </a:r>
                      <a:endParaRPr kumimoji="1" lang="en-US" altLang="ko-KR" sz="900" b="0" i="0" u="none">
                        <a:solidFill>
                          <a:srgbClr val="333333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디자이너의 요구사항에따라 지도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api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를 연결해준다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디자이너의 요구사항에따라 지도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api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를 연결해준다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디자이너의 요구사항에따라 지도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api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를 연결해준다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5817">
                <a:tc gridSpan="2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디자이너의 요구사항에따라 지도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api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를 연결해준다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디자이너의 요구사항에따라 지도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api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를 연결해준다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디자이너</a:t>
                      </a:r>
                      <a:endParaRPr kumimoji="1" lang="ko-KR" altLang="en-US" sz="900" b="0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디자이너의 요구사항에따라 지도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api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를 연결해준다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디자이너의 요구사항에따라 지도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api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를 연결해준다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디자이너의 요구사항에따라 지도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api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를 연결해준다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30365">
                <a:tc gridSpan="2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디자이너의 요구사항에따라 지도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api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를 연결해준다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디자이너의 요구사항에따라 지도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api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를 연결해준다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해당 시장글에 왔을시 한눈에 보기쉽게끔 화면페이지를 구성해주고 아래 지도를 넣을수 있는 영역을 추가해 개발자에게 지도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api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를 요청한다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디자이너의 요구사항에따라 지도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api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를 연결해준다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디자이너의 요구사항에따라 지도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api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를 연결해준다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디자이너의 요구사항에따라 지도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api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를 연결해준다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4231">
                <a:tc gridSpan="2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디자이너의 요구사항에따라 지도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api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를 연결해준다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디자이너의 요구사항에따라 지도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api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를 연결해준다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개발자</a:t>
                      </a:r>
                      <a:endParaRPr kumimoji="1" lang="ko-KR" altLang="en-US" sz="900" b="0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디자이너의 요구사항에따라 지도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api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를 연결해준다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디자이너의 요구사항에따라 지도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api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를 연결해준다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디자이너의 요구사항에따라 지도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api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를 연결해준다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01527">
                <a:tc gridSpan="2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디자이너의 요구사항에따라 지도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api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를 연결해준다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디자이너의 요구사항에따라 지도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api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를 연결해준다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 dirty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디자이너의 </a:t>
                      </a:r>
                      <a:r>
                        <a:rPr kumimoji="1" lang="ko-KR" altLang="en-US" sz="900" b="0" i="0" u="none" baseline="0" dirty="0" err="1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요구사항에따라</a:t>
                      </a:r>
                      <a:r>
                        <a:rPr kumimoji="1" lang="ko-KR" altLang="en-US" sz="900" b="0" i="0" u="none" baseline="0" dirty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 지도</a:t>
                      </a:r>
                      <a:r>
                        <a:rPr kumimoji="1" lang="en-US" altLang="ko-KR" sz="900" b="0" i="0" u="none" baseline="0" dirty="0" err="1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api</a:t>
                      </a:r>
                      <a:r>
                        <a:rPr kumimoji="1" lang="ko-KR" altLang="en-US" sz="900" b="0" i="0" u="none" baseline="0" dirty="0" err="1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를</a:t>
                      </a:r>
                      <a:r>
                        <a:rPr kumimoji="1" lang="ko-KR" altLang="en-US" sz="900" b="0" i="0" u="none" baseline="0" dirty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 연결해준다</a:t>
                      </a:r>
                      <a:endParaRPr kumimoji="1" lang="ko-KR" altLang="ko-KR" sz="900" b="0" i="0" u="none" dirty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디자이너의 요구사항에따라 지도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api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를 연결해준다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디자이너의 요구사항에따라 지도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api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를 연결해준다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디자이너의 요구사항에따라 지도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api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를 연결해준다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52260" name="그림 52259"/>
          <p:cNvPicPr>
            <a:picLocks noChangeAspect="1"/>
          </p:cNvPicPr>
          <p:nvPr/>
        </p:nvPicPr>
        <p:blipFill rotWithShape="1">
          <a:blip r:embed="rId2">
            <a:lum/>
          </a:blip>
          <a:srcRect l="18050" t="4370" r="18050" b="8040"/>
          <a:stretch>
            <a:fillRect/>
          </a:stretch>
        </p:blipFill>
        <p:spPr>
          <a:xfrm>
            <a:off x="2551304" y="819813"/>
            <a:ext cx="2814669" cy="6013119"/>
          </a:xfrm>
          <a:prstGeom prst="rect">
            <a:avLst/>
          </a:prstGeom>
          <a:noFill/>
          <a:ln>
            <a:noFill/>
          </a:ln>
        </p:spPr>
      </p:pic>
      <p:sp>
        <p:nvSpPr>
          <p:cNvPr id="52261" name="직사각형 5"/>
          <p:cNvSpPr/>
          <p:nvPr/>
        </p:nvSpPr>
        <p:spPr>
          <a:xfrm>
            <a:off x="2592984" y="762880"/>
            <a:ext cx="2815203" cy="1183178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 kumimoji="1" lang="ko-KR" altLang="en-US" sz="800" b="0" i="0" u="none" strike="noStrike" kern="1200" cap="none" spc="0" normalizeH="0" baseline="0"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2262" name="직사각형 6"/>
          <p:cNvSpPr/>
          <p:nvPr/>
        </p:nvSpPr>
        <p:spPr>
          <a:xfrm>
            <a:off x="2592984" y="1946059"/>
            <a:ext cx="2815203" cy="4326690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 kumimoji="1" lang="ko-KR" altLang="en-US" sz="800" b="0" i="0" u="none" strike="noStrike" kern="1200" cap="none" spc="0" normalizeH="0" baseline="0"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2263" name="직사각형 7"/>
          <p:cNvSpPr/>
          <p:nvPr/>
        </p:nvSpPr>
        <p:spPr>
          <a:xfrm>
            <a:off x="2581883" y="6272749"/>
            <a:ext cx="2824719" cy="542422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 kumimoji="1" lang="ko-KR" altLang="en-US" sz="800" b="0" i="0" u="none" strike="noStrike" kern="1200" cap="none" spc="0" normalizeH="0" baseline="0"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2264" name="직사각형 8"/>
          <p:cNvSpPr/>
          <p:nvPr/>
        </p:nvSpPr>
        <p:spPr>
          <a:xfrm>
            <a:off x="2592984" y="756536"/>
            <a:ext cx="229974" cy="24424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1" lang="en-US" altLang="ko-KR" sz="1600" b="1" i="0" u="none" strike="noStrike" kern="1200" cap="none" spc="0" normalizeH="0" baseline="0"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</a:t>
            </a:r>
            <a:endParaRPr kumimoji="1" lang="ko-KR" altLang="en-US" sz="1600" b="1" i="0" u="none" strike="noStrike" kern="1200" cap="none" spc="0" normalizeH="0" baseline="0"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2265" name="직사각형 9"/>
          <p:cNvSpPr/>
          <p:nvPr/>
        </p:nvSpPr>
        <p:spPr>
          <a:xfrm>
            <a:off x="2592984" y="1934956"/>
            <a:ext cx="229974" cy="24424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1" lang="en-US" altLang="ko-KR" sz="1600" b="1" i="0" u="none" strike="noStrike" kern="1200" cap="none" spc="0" normalizeH="0" baseline="0"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</a:t>
            </a:r>
            <a:endParaRPr kumimoji="1" lang="ko-KR" altLang="en-US" sz="1600" b="1" i="0" u="none" strike="noStrike" kern="1200" cap="none" spc="0" normalizeH="0" baseline="0"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2266" name="직사각형 10"/>
          <p:cNvSpPr/>
          <p:nvPr/>
        </p:nvSpPr>
        <p:spPr>
          <a:xfrm>
            <a:off x="4913347" y="6020570"/>
            <a:ext cx="453604" cy="188738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 kumimoji="1" lang="ko-KR" altLang="en-US" sz="800" b="0" i="0" u="none" strike="noStrike" kern="1200" cap="none" spc="0" normalizeH="0" baseline="0"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2267" name="직사각형 11"/>
          <p:cNvSpPr/>
          <p:nvPr/>
        </p:nvSpPr>
        <p:spPr>
          <a:xfrm>
            <a:off x="4799153" y="5860381"/>
            <a:ext cx="229973" cy="24424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1" lang="en-US" altLang="ko-KR" sz="1600" b="1" i="0" u="none" strike="noStrike" kern="1200" cap="none" spc="0" normalizeH="0" baseline="0"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</a:t>
            </a:r>
            <a:endParaRPr kumimoji="1" lang="ko-KR" altLang="en-US" sz="1600" b="1" i="0" u="none" strike="noStrike" kern="1200" cap="none" spc="0" normalizeH="0" baseline="0"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2268" name="직사각형 12"/>
          <p:cNvSpPr/>
          <p:nvPr/>
        </p:nvSpPr>
        <p:spPr>
          <a:xfrm>
            <a:off x="2581883" y="6245786"/>
            <a:ext cx="229973" cy="24424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1" lang="en-US" altLang="ko-KR" sz="1600" b="1" i="0" u="none" strike="noStrike" kern="1200" cap="none" spc="0" normalizeH="0" baseline="0"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</a:t>
            </a:r>
            <a:endParaRPr kumimoji="1" lang="ko-KR" altLang="en-US" sz="1600" b="1" i="0" u="none" strike="noStrike" kern="1200" cap="none" spc="0" normalizeH="0" baseline="0"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52269" name="직선 화살표 연결선 52268"/>
          <p:cNvCxnSpPr/>
          <p:nvPr/>
        </p:nvCxnSpPr>
        <p:spPr>
          <a:xfrm flipH="1">
            <a:off x="2077127" y="1506458"/>
            <a:ext cx="504290" cy="0"/>
          </a:xfrm>
          <a:prstGeom prst="straightConnector1">
            <a:avLst/>
          </a:prstGeom>
          <a:noFill/>
          <a:ln w="9544" cap="flat" cmpd="sng" algn="ctr">
            <a:solidFill>
              <a:schemeClr val="tx1"/>
            </a:solidFill>
            <a:prstDash val="solid"/>
            <a:round/>
            <a:headEnd w="med" len="med"/>
            <a:tailEnd type="triangle" w="med" len="med"/>
          </a:ln>
        </p:spPr>
      </p:cxnSp>
      <p:sp>
        <p:nvSpPr>
          <p:cNvPr id="52270" name="TextBox 52269"/>
          <p:cNvSpPr txBox="1"/>
          <p:nvPr/>
        </p:nvSpPr>
        <p:spPr>
          <a:xfrm>
            <a:off x="1125706" y="1246366"/>
            <a:ext cx="940324" cy="52174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2800" b="1" i="0" u="none" baseline="0">
                <a:solidFill>
                  <a:schemeClr val="tx1"/>
                </a:solidFill>
                <a:latin typeface="돋움"/>
                <a:ea typeface="굴림"/>
              </a:rPr>
              <a:t>헤더</a:t>
            </a:r>
          </a:p>
        </p:txBody>
      </p:sp>
      <p:cxnSp>
        <p:nvCxnSpPr>
          <p:cNvPr id="52271" name="직선 화살표 연결선 52270"/>
          <p:cNvCxnSpPr/>
          <p:nvPr/>
        </p:nvCxnSpPr>
        <p:spPr>
          <a:xfrm flipH="1">
            <a:off x="2088225" y="3954857"/>
            <a:ext cx="504290" cy="0"/>
          </a:xfrm>
          <a:prstGeom prst="straightConnector1">
            <a:avLst/>
          </a:prstGeom>
          <a:noFill/>
          <a:ln w="9544" cap="flat" cmpd="sng" algn="ctr">
            <a:solidFill>
              <a:schemeClr val="tx1"/>
            </a:solidFill>
            <a:prstDash val="solid"/>
            <a:round/>
            <a:headEnd w="med" len="med"/>
            <a:tailEnd type="triangle" w="med" len="med"/>
          </a:ln>
        </p:spPr>
      </p:cxnSp>
      <p:sp>
        <p:nvSpPr>
          <p:cNvPr id="52272" name="TextBox 52271"/>
          <p:cNvSpPr txBox="1"/>
          <p:nvPr/>
        </p:nvSpPr>
        <p:spPr>
          <a:xfrm>
            <a:off x="859313" y="3693204"/>
            <a:ext cx="1255902" cy="52168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2800" b="1" i="0" u="none" baseline="0">
                <a:solidFill>
                  <a:schemeClr val="tx1"/>
                </a:solidFill>
                <a:latin typeface="돋움"/>
                <a:ea typeface="굴림"/>
              </a:rPr>
              <a:t>콘텐츠</a:t>
            </a:r>
          </a:p>
        </p:txBody>
      </p:sp>
      <p:cxnSp>
        <p:nvCxnSpPr>
          <p:cNvPr id="52273" name="직선 화살표 연결선 52272"/>
          <p:cNvCxnSpPr/>
          <p:nvPr/>
        </p:nvCxnSpPr>
        <p:spPr>
          <a:xfrm flipH="1">
            <a:off x="2088225" y="6488857"/>
            <a:ext cx="504290" cy="0"/>
          </a:xfrm>
          <a:prstGeom prst="straightConnector1">
            <a:avLst/>
          </a:prstGeom>
          <a:noFill/>
          <a:ln w="9544" cap="flat" cmpd="sng" algn="ctr">
            <a:solidFill>
              <a:schemeClr val="tx1"/>
            </a:solidFill>
            <a:prstDash val="solid"/>
            <a:round/>
            <a:headEnd w="med" len="med"/>
            <a:tailEnd type="triangle" w="med" len="med"/>
          </a:ln>
        </p:spPr>
      </p:cxnSp>
      <p:sp>
        <p:nvSpPr>
          <p:cNvPr id="52274" name="TextBox 52273"/>
          <p:cNvSpPr txBox="1"/>
          <p:nvPr/>
        </p:nvSpPr>
        <p:spPr>
          <a:xfrm>
            <a:off x="1176453" y="6208187"/>
            <a:ext cx="892755" cy="52168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2800" b="1" i="0" u="none" baseline="0">
                <a:solidFill>
                  <a:schemeClr val="tx1"/>
                </a:solidFill>
                <a:latin typeface="돋움"/>
                <a:ea typeface="굴림"/>
              </a:rPr>
              <a:t>푸터</a:t>
            </a:r>
          </a:p>
        </p:txBody>
      </p:sp>
    </p:spTree>
    <p:extLst>
      <p:ext uri="{BB962C8B-B14F-4D97-AF65-F5344CB8AC3E}">
        <p14:creationId xmlns:p14="http://schemas.microsoft.com/office/powerpoint/2010/main" val="405988551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3250" name="표 5324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0662127"/>
              </p:ext>
            </p:extLst>
          </p:nvPr>
        </p:nvGraphicFramePr>
        <p:xfrm>
          <a:off x="382013" y="0"/>
          <a:ext cx="9134029" cy="6873404"/>
        </p:xfrm>
        <a:graphic>
          <a:graphicData uri="http://schemas.openxmlformats.org/drawingml/2006/table">
            <a:tbl>
              <a:tblPr firstRow="1" bandRow="1"/>
              <a:tblGrid>
                <a:gridCol w="8737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810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88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483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474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4730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48989">
                <a:tc gridSpan="6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Project : </a:t>
                      </a: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함안</a:t>
                      </a:r>
                      <a:r>
                        <a:rPr kumimoji="1" lang="en-US" altLang="ko-KR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 </a:t>
                      </a: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웹 애플리케이션</a:t>
                      </a:r>
                      <a:endParaRPr kumimoji="1" lang="en-US" altLang="ko-KR" sz="900" b="1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디자이너의 요구사항에따라 관리자 로그인 확인을 해주고 관리자라면 수정 삭제 신규등록 을 할수 있도록 해주고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길찾기를 눌렀을시 팝업창이 뜨는거 외에도 하면 화단에 지도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api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를 활용하여 지도가 나타나도록 연결해준다</a:t>
                      </a:r>
                      <a:endParaRPr kumimoji="1" lang="en-US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디자이너의 요구사항에따라 관리자 로그인 확인을 해주고 관리자라면 수정 삭제 신규등록 을 할수 있도록 해주고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길찾기를 눌렀을시 팝업창이 뜨는거 외에도 하면 화단에 지도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api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를 활용하여 지도가 나타나도록 연결해준다</a:t>
                      </a:r>
                      <a:endParaRPr kumimoji="1" lang="en-US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디자이너의 요구사항에따라 관리자 로그인 확인을 해주고 관리자라면 수정 삭제 신규등록 을 할수 있도록 해주고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길찾기를 눌렀을시 팝업창이 뜨는거 외에도 하면 화단에 지도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api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를 활용하여 지도가 나타나도록 연결해준다</a:t>
                      </a:r>
                      <a:endParaRPr kumimoji="1" lang="en-US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디자이너의 요구사항에따라 관리자 로그인 확인을 해주고 관리자라면 수정 삭제 신규등록 을 할수 있도록 해주고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길찾기를 눌렀을시 팝업창이 뜨는거 외에도 하면 화단에 지도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api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를 활용하여 지도가 나타나도록 연결해준다</a:t>
                      </a:r>
                      <a:endParaRPr kumimoji="1" lang="en-US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디자이너의 요구사항에따라 관리자 로그인 확인을 해주고 관리자라면 수정 삭제 신규등록 을 할수 있도록 해주고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길찾기를 눌렀을시 팝업창이 뜨는거 외에도 하면 화단에 지도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api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를 활용하여 지도가 나타나도록 연결해준다</a:t>
                      </a:r>
                      <a:endParaRPr kumimoji="1" lang="en-US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8989"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Page Subject</a:t>
                      </a:r>
                    </a:p>
                  </a:txBody>
                  <a:tcPr marL="54000" marR="54000" marT="53996" marB="53996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 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음식점 </a:t>
                      </a:r>
                      <a:endParaRPr kumimoji="1" lang="ko-KR" altLang="en-US" sz="900" b="0" i="0" u="none">
                        <a:solidFill>
                          <a:srgbClr val="333333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tabLst>
                          <a:tab pos="266735" algn="r"/>
                        </a:tabLst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ID</a:t>
                      </a:r>
                    </a:p>
                  </a:txBody>
                  <a:tcPr marL="54000" marR="28800" marT="53996" marB="53996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 anchorCtr="1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Page</a:t>
                      </a:r>
                    </a:p>
                  </a:txBody>
                  <a:tcPr marL="54000" marR="28800" marT="53996" marB="53996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 dirty="0" smtClean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33</a:t>
                      </a:r>
                      <a:endParaRPr kumimoji="1" lang="ko-KR" altLang="ko-KR" sz="900" b="0" i="0" u="none" dirty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 anchorCtr="1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8989">
                <a:tc gridSpan="2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Page elements</a:t>
                      </a:r>
                    </a:p>
                  </a:txBody>
                  <a:tcPr marL="54000" marR="54000" marT="53996" marB="53996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>
                      <a:noFill/>
                    </a:lnB>
                    <a:solidFill>
                      <a:srgbClr val="DFDFDF">
                        <a:alpha val="10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디자이너의 요구사항에따라 관리자 로그인 확인을 해주고 관리자라면 수정 삭제 신규등록 을 할수 있도록 해주고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길찾기를 눌렀을시 팝업창이 뜨는거 외에도 하면 화단에 지도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api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를 활용하여 지도가 나타나도록 연결해준다</a:t>
                      </a:r>
                      <a:endParaRPr kumimoji="1" lang="en-US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참고 </a:t>
                      </a: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: </a:t>
                      </a:r>
                      <a:r>
                        <a:rPr kumimoji="1" lang="ko-KR" altLang="en-US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관광안내 </a:t>
                      </a: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&gt; </a:t>
                      </a:r>
                      <a:r>
                        <a:rPr kumimoji="1" lang="ko-KR" altLang="en-US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음식점</a:t>
                      </a:r>
                      <a:endParaRPr kumimoji="1" lang="ko-KR" altLang="ko-KR" sz="900" b="0" i="0" u="none">
                        <a:solidFill>
                          <a:srgbClr val="333333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디자이너의 요구사항에따라 관리자 로그인 확인을 해주고 관리자라면 수정 삭제 신규등록 을 할수 있도록 해주고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길찾기를 눌렀을시 팝업창이 뜨는거 외에도 하면 화단에 지도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api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를 활용하여 지도가 나타나도록 연결해준다</a:t>
                      </a:r>
                      <a:endParaRPr kumimoji="1" lang="en-US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디자이너의 요구사항에따라 관리자 로그인 확인을 해주고 관리자라면 수정 삭제 신규등록 을 할수 있도록 해주고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길찾기를 눌렀을시 팝업창이 뜨는거 외에도 하면 화단에 지도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api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를 활용하여 지도가 나타나도록 연결해준다</a:t>
                      </a:r>
                      <a:endParaRPr kumimoji="1" lang="en-US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디자이너의 요구사항에따라 관리자 로그인 확인을 해주고 관리자라면 수정 삭제 신규등록 을 할수 있도록 해주고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길찾기를 눌렀을시 팝업창이 뜨는거 외에도 하면 화단에 지도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api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를 활용하여 지도가 나타나도록 연결해준다</a:t>
                      </a:r>
                      <a:endParaRPr kumimoji="1" lang="en-US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8989">
                <a:tc rowSpan="6" gridSpan="2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90000" marR="90000" marT="46797" marB="46797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rowSpan="6"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디자이너의 요구사항에따라 관리자 로그인 확인을 해주고 관리자라면 수정 삭제 신규등록 을 할수 있도록 해주고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길찾기를 눌렀을시 팝업창이 뜨는거 외에도 하면 화단에 지도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api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를 활용하여 지도가 나타나도록 연결해준다</a:t>
                      </a:r>
                      <a:endParaRPr kumimoji="1" lang="en-US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페이지설명 </a:t>
                      </a:r>
                    </a:p>
                  </a:txBody>
                  <a:tcPr marL="54000" marR="54000" marT="53996" marB="53996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디자이너의 요구사항에따라 관리자 로그인 확인을 해주고 관리자라면 수정 삭제 신규등록 을 할수 있도록 해주고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길찾기를 눌렀을시 팝업창이 뜨는거 외에도 하면 화단에 지도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api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를 활용하여 지도가 나타나도록 연결해준다</a:t>
                      </a:r>
                      <a:endParaRPr kumimoji="1" lang="en-US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디자이너의 요구사항에따라 관리자 로그인 확인을 해주고 관리자라면 수정 삭제 신규등록 을 할수 있도록 해주고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길찾기를 눌렀을시 팝업창이 뜨는거 외에도 하면 화단에 지도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api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를 활용하여 지도가 나타나도록 연결해준다</a:t>
                      </a:r>
                      <a:endParaRPr kumimoji="1" lang="en-US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디자이너의 요구사항에따라 관리자 로그인 확인을 해주고 관리자라면 수정 삭제 신규등록 을 할수 있도록 해주고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길찾기를 눌렀을시 팝업창이 뜨는거 외에도 하면 화단에 지도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api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를 활용하여 지도가 나타나도록 연결해준다</a:t>
                      </a:r>
                      <a:endParaRPr kumimoji="1" lang="en-US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54950">
                <a:tc gridSpan="2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디자이너의 요구사항에따라 관리자 로그인 확인을 해주고 관리자라면 수정 삭제 신규등록 을 할수 있도록 해주고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길찾기를 눌렀을시 팝업창이 뜨는거 외에도 하면 화단에 지도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api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를 활용하여 지도가 나타나도록 연결해준다</a:t>
                      </a:r>
                      <a:endParaRPr kumimoji="1" lang="en-US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디자이너의 요구사항에따라 관리자 로그인 확인을 해주고 관리자라면 수정 삭제 신규등록 을 할수 있도록 해주고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길찾기를 눌렀을시 팝업창이 뜨는거 외에도 하면 화단에 지도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api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를 활용하여 지도가 나타나도록 연결해준다</a:t>
                      </a:r>
                      <a:endParaRPr kumimoji="1" lang="en-US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B : </a:t>
                      </a:r>
                      <a:r>
                        <a:rPr kumimoji="1" lang="ko-KR" altLang="en-US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주 컨텐츠 영역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함안의 음식점들을 소개하는페이지 이고 가독성이 좋도록 페이지를 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5</a:t>
                      </a:r>
                      <a:r>
                        <a:rPr kumimoji="1" lang="ko-KR" altLang="en-US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개씩 분류 했으며</a:t>
                      </a:r>
                      <a:r>
                        <a:rPr kumimoji="1" lang="en-US" altLang="ko-KR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 </a:t>
                      </a:r>
                      <a:r>
                        <a:rPr kumimoji="1" lang="ko-KR" altLang="en-US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아래쪽에 지도를 넣어 대략적인 음식점 위치들이 나타난다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D : </a:t>
                      </a:r>
                      <a:r>
                        <a:rPr kumimoji="1" lang="ko-KR" altLang="en-US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길 찾기 버튼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해당 음식점의 주소가 지도에 표시되는 버튼이다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C : </a:t>
                      </a:r>
                      <a:r>
                        <a:rPr kumimoji="1" lang="ko-KR" altLang="en-US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관리자로 로그인 했을경우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해당 음식점의 정보를 수정 또는 삭제</a:t>
                      </a:r>
                      <a:r>
                        <a:rPr kumimoji="1" lang="en-US" altLang="ko-KR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, </a:t>
                      </a:r>
                      <a:r>
                        <a:rPr kumimoji="1" lang="ko-KR" altLang="en-US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신규등록을 할수 있게 해놓았다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>
                        <a:solidFill>
                          <a:srgbClr val="333333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디자이너의 요구사항에따라 관리자 로그인 확인을 해주고 관리자라면 수정 삭제 신규등록 을 할수 있도록 해주고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길찾기를 눌렀을시 팝업창이 뜨는거 외에도 하면 화단에 지도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api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를 활용하여 지도가 나타나도록 연결해준다</a:t>
                      </a:r>
                      <a:endParaRPr kumimoji="1" lang="en-US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디자이너의 요구사항에따라 관리자 로그인 확인을 해주고 관리자라면 수정 삭제 신규등록 을 할수 있도록 해주고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길찾기를 눌렀을시 팝업창이 뜨는거 외에도 하면 화단에 지도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api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를 활용하여 지도가 나타나도록 연결해준다</a:t>
                      </a:r>
                      <a:endParaRPr kumimoji="1" lang="en-US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디자이너의 요구사항에따라 관리자 로그인 확인을 해주고 관리자라면 수정 삭제 신규등록 을 할수 있도록 해주고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길찾기를 눌렀을시 팝업창이 뜨는거 외에도 하면 화단에 지도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api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를 활용하여 지도가 나타나도록 연결해준다</a:t>
                      </a:r>
                      <a:endParaRPr kumimoji="1" lang="en-US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8989">
                <a:tc gridSpan="2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디자이너의 요구사항에따라 관리자 로그인 확인을 해주고 관리자라면 수정 삭제 신규등록 을 할수 있도록 해주고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길찾기를 눌렀을시 팝업창이 뜨는거 외에도 하면 화단에 지도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api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를 활용하여 지도가 나타나도록 연결해준다</a:t>
                      </a:r>
                      <a:endParaRPr kumimoji="1" lang="en-US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디자이너의 요구사항에따라 관리자 로그인 확인을 해주고 관리자라면 수정 삭제 신규등록 을 할수 있도록 해주고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길찾기를 눌렀을시 팝업창이 뜨는거 외에도 하면 화단에 지도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api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를 활용하여 지도가 나타나도록 연결해준다</a:t>
                      </a:r>
                      <a:endParaRPr kumimoji="1" lang="en-US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디자이너</a:t>
                      </a:r>
                      <a:endParaRPr kumimoji="1" lang="ko-KR" altLang="en-US" sz="900" b="0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디자이너의 요구사항에따라 관리자 로그인 확인을 해주고 관리자라면 수정 삭제 신규등록 을 할수 있도록 해주고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길찾기를 눌렀을시 팝업창이 뜨는거 외에도 하면 화단에 지도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api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를 활용하여 지도가 나타나도록 연결해준다</a:t>
                      </a:r>
                      <a:endParaRPr kumimoji="1" lang="en-US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디자이너의 요구사항에따라 관리자 로그인 확인을 해주고 관리자라면 수정 삭제 신규등록 을 할수 있도록 해주고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길찾기를 눌렀을시 팝업창이 뜨는거 외에도 하면 화단에 지도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api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를 활용하여 지도가 나타나도록 연결해준다</a:t>
                      </a:r>
                      <a:endParaRPr kumimoji="1" lang="en-US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디자이너의 요구사항에따라 관리자 로그인 확인을 해주고 관리자라면 수정 삭제 신규등록 을 할수 있도록 해주고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길찾기를 눌렀을시 팝업창이 뜨는거 외에도 하면 화단에 지도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api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를 활용하여 지도가 나타나도록 연결해준다</a:t>
                      </a:r>
                      <a:endParaRPr kumimoji="1" lang="en-US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91816">
                <a:tc gridSpan="2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디자이너의 요구사항에따라 관리자 로그인 확인을 해주고 관리자라면 수정 삭제 신규등록 을 할수 있도록 해주고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길찾기를 눌렀을시 팝업창이 뜨는거 외에도 하면 화단에 지도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api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를 활용하여 지도가 나타나도록 연결해준다</a:t>
                      </a:r>
                      <a:endParaRPr kumimoji="1" lang="en-US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디자이너의 요구사항에따라 관리자 로그인 확인을 해주고 관리자라면 수정 삭제 신규등록 을 할수 있도록 해주고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길찾기를 눌렀을시 팝업창이 뜨는거 외에도 하면 화단에 지도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api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를 활용하여 지도가 나타나도록 연결해준다</a:t>
                      </a:r>
                      <a:endParaRPr kumimoji="1" lang="en-US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음식점페이지들을 보기 쉽게끔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페이지별로 나뉘어지게 하고 기능은 개발자에게 요청한다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수정과 삭제 신규등록 버튼을 추가하고 관리자로 로그인시에만 보일수 있도록 개발자에게 요청한다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길찾기 버튼을 넣고 길찾기 버튼을 눌렀을시 새로운 팝업창에 표시되도록 개발자에게 요청한다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하단에 지도영역을 만들고 그영역에 지도가 표시될수 있도록 개발자에게 요청한다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디자이너의 요구사항에따라 관리자 로그인 확인을 해주고 관리자라면 수정 삭제 신규등록 을 할수 있도록 해주고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길찾기를 눌렀을시 팝업창이 뜨는거 외에도 하면 화단에 지도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api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를 활용하여 지도가 나타나도록 연결해준다</a:t>
                      </a:r>
                      <a:endParaRPr kumimoji="1" lang="en-US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디자이너의 요구사항에따라 관리자 로그인 확인을 해주고 관리자라면 수정 삭제 신규등록 을 할수 있도록 해주고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길찾기를 눌렀을시 팝업창이 뜨는거 외에도 하면 화단에 지도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api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를 활용하여 지도가 나타나도록 연결해준다</a:t>
                      </a:r>
                      <a:endParaRPr kumimoji="1" lang="en-US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디자이너의 요구사항에따라 관리자 로그인 확인을 해주고 관리자라면 수정 삭제 신규등록 을 할수 있도록 해주고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길찾기를 눌렀을시 팝업창이 뜨는거 외에도 하면 화단에 지도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api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를 활용하여 지도가 나타나도록 연결해준다</a:t>
                      </a:r>
                      <a:endParaRPr kumimoji="1" lang="en-US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8989">
                <a:tc gridSpan="2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디자이너의 요구사항에따라 관리자 로그인 확인을 해주고 관리자라면 수정 삭제 신규등록 을 할수 있도록 해주고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길찾기를 눌렀을시 팝업창이 뜨는거 외에도 하면 화단에 지도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api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를 활용하여 지도가 나타나도록 연결해준다</a:t>
                      </a:r>
                      <a:endParaRPr kumimoji="1" lang="en-US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디자이너의 요구사항에따라 관리자 로그인 확인을 해주고 관리자라면 수정 삭제 신규등록 을 할수 있도록 해주고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길찾기를 눌렀을시 팝업창이 뜨는거 외에도 하면 화단에 지도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api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를 활용하여 지도가 나타나도록 연결해준다</a:t>
                      </a:r>
                      <a:endParaRPr kumimoji="1" lang="en-US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개발자</a:t>
                      </a:r>
                      <a:endParaRPr kumimoji="1" lang="ko-KR" altLang="en-US" sz="900" b="0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디자이너의 요구사항에따라 관리자 로그인 확인을 해주고 관리자라면 수정 삭제 신규등록 을 할수 있도록 해주고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길찾기를 눌렀을시 팝업창이 뜨는거 외에도 하면 화단에 지도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api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를 활용하여 지도가 나타나도록 연결해준다</a:t>
                      </a:r>
                      <a:endParaRPr kumimoji="1" lang="en-US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디자이너의 요구사항에따라 관리자 로그인 확인을 해주고 관리자라면 수정 삭제 신규등록 을 할수 있도록 해주고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길찾기를 눌렀을시 팝업창이 뜨는거 외에도 하면 화단에 지도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api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를 활용하여 지도가 나타나도록 연결해준다</a:t>
                      </a:r>
                      <a:endParaRPr kumimoji="1" lang="en-US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디자이너의 요구사항에따라 관리자 로그인 확인을 해주고 관리자라면 수정 삭제 신규등록 을 할수 있도록 해주고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길찾기를 눌렀을시 팝업창이 뜨는거 외에도 하면 화단에 지도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api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를 활용하여 지도가 나타나도록 연결해준다</a:t>
                      </a:r>
                      <a:endParaRPr kumimoji="1" lang="en-US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230801">
                <a:tc gridSpan="2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디자이너의 요구사항에따라 관리자 로그인 확인을 해주고 관리자라면 수정 삭제 신규등록 을 할수 있도록 해주고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길찾기를 눌렀을시 팝업창이 뜨는거 외에도 하면 화단에 지도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api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를 활용하여 지도가 나타나도록 연결해준다</a:t>
                      </a:r>
                      <a:endParaRPr kumimoji="1" lang="en-US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디자이너의 요구사항에따라 관리자 로그인 확인을 해주고 관리자라면 수정 삭제 신규등록 을 할수 있도록 해주고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길찾기를 눌렀을시 팝업창이 뜨는거 외에도 하면 화단에 지도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api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를 활용하여 지도가 나타나도록 연결해준다</a:t>
                      </a:r>
                      <a:endParaRPr kumimoji="1" lang="en-US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 dirty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디자이너의 </a:t>
                      </a:r>
                      <a:r>
                        <a:rPr kumimoji="1" lang="ko-KR" altLang="en-US" sz="900" b="0" i="0" u="none" baseline="0" dirty="0" err="1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요구사항에따라</a:t>
                      </a:r>
                      <a:r>
                        <a:rPr kumimoji="1" lang="ko-KR" altLang="en-US" sz="900" b="0" i="0" u="none" baseline="0" dirty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 관리자 로그인 확인을 해주고 관리자라면 수정 삭제 신규등록 을 </a:t>
                      </a:r>
                      <a:r>
                        <a:rPr kumimoji="1" lang="ko-KR" altLang="en-US" sz="900" b="0" i="0" u="none" baseline="0" dirty="0" err="1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할수</a:t>
                      </a:r>
                      <a:r>
                        <a:rPr kumimoji="1" lang="ko-KR" altLang="en-US" sz="900" b="0" i="0" u="none" baseline="0" dirty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 있도록 해주고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 dirty="0" err="1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길찾기를</a:t>
                      </a:r>
                      <a:r>
                        <a:rPr kumimoji="1" lang="ko-KR" altLang="en-US" sz="900" b="0" i="0" u="none" baseline="0" dirty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 </a:t>
                      </a:r>
                      <a:r>
                        <a:rPr kumimoji="1" lang="ko-KR" altLang="en-US" sz="900" b="0" i="0" u="none" baseline="0" dirty="0" err="1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눌렀을시</a:t>
                      </a:r>
                      <a:r>
                        <a:rPr kumimoji="1" lang="ko-KR" altLang="en-US" sz="900" b="0" i="0" u="none" baseline="0" dirty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 </a:t>
                      </a:r>
                      <a:r>
                        <a:rPr kumimoji="1" lang="ko-KR" altLang="en-US" sz="900" b="0" i="0" u="none" baseline="0" dirty="0" err="1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팝업창이</a:t>
                      </a:r>
                      <a:r>
                        <a:rPr kumimoji="1" lang="ko-KR" altLang="en-US" sz="900" b="0" i="0" u="none" baseline="0" dirty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 </a:t>
                      </a:r>
                      <a:r>
                        <a:rPr kumimoji="1" lang="ko-KR" altLang="en-US" sz="900" b="0" i="0" u="none" baseline="0" dirty="0" err="1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뜨는거</a:t>
                      </a:r>
                      <a:r>
                        <a:rPr kumimoji="1" lang="ko-KR" altLang="en-US" sz="900" b="0" i="0" u="none" baseline="0" dirty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 외에도 하면 화단에 지도</a:t>
                      </a:r>
                      <a:r>
                        <a:rPr kumimoji="1" lang="en-US" altLang="ko-KR" sz="900" b="0" i="0" u="none" baseline="0" dirty="0" err="1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api</a:t>
                      </a:r>
                      <a:r>
                        <a:rPr kumimoji="1" lang="ko-KR" altLang="en-US" sz="900" b="0" i="0" u="none" baseline="0" dirty="0" err="1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를</a:t>
                      </a:r>
                      <a:r>
                        <a:rPr kumimoji="1" lang="ko-KR" altLang="en-US" sz="900" b="0" i="0" u="none" baseline="0" dirty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 활용하여 지도가 나타나도록 연결해준다</a:t>
                      </a:r>
                      <a:endParaRPr kumimoji="1" lang="en-US" altLang="ko-KR" sz="900" b="0" i="0" u="none" dirty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디자이너의 요구사항에따라 관리자 로그인 확인을 해주고 관리자라면 수정 삭제 신규등록 을 할수 있도록 해주고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길찾기를 눌렀을시 팝업창이 뜨는거 외에도 하면 화단에 지도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api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를 활용하여 지도가 나타나도록 연결해준다</a:t>
                      </a:r>
                      <a:endParaRPr kumimoji="1" lang="en-US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디자이너의 요구사항에따라 관리자 로그인 확인을 해주고 관리자라면 수정 삭제 신규등록 을 할수 있도록 해주고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길찾기를 눌렀을시 팝업창이 뜨는거 외에도 하면 화단에 지도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api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를 활용하여 지도가 나타나도록 연결해준다</a:t>
                      </a:r>
                      <a:endParaRPr kumimoji="1" lang="en-US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디자이너의 요구사항에따라 관리자 로그인 확인을 해주고 관리자라면 수정 삭제 신규등록 을 할수 있도록 해주고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길찾기를 눌렀을시 팝업창이 뜨는거 외에도 하면 화단에 지도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api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를 활용하여 지도가 나타나도록 연결해준다</a:t>
                      </a:r>
                      <a:endParaRPr kumimoji="1" lang="en-US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53284" name="그림 53283"/>
          <p:cNvPicPr>
            <a:picLocks noChangeAspect="1"/>
          </p:cNvPicPr>
          <p:nvPr/>
        </p:nvPicPr>
        <p:blipFill rotWithShape="1">
          <a:blip r:embed="rId2">
            <a:lum/>
          </a:blip>
          <a:srcRect l="15110" t="3800" r="18530" b="140"/>
          <a:stretch>
            <a:fillRect/>
          </a:stretch>
        </p:blipFill>
        <p:spPr>
          <a:xfrm>
            <a:off x="2589336" y="756407"/>
            <a:ext cx="2706873" cy="6036931"/>
          </a:xfrm>
          <a:prstGeom prst="rect">
            <a:avLst/>
          </a:prstGeom>
          <a:noFill/>
          <a:ln>
            <a:noFill/>
          </a:ln>
        </p:spPr>
      </p:pic>
      <p:sp>
        <p:nvSpPr>
          <p:cNvPr id="53285" name="직사각형 6"/>
          <p:cNvSpPr/>
          <p:nvPr/>
        </p:nvSpPr>
        <p:spPr>
          <a:xfrm>
            <a:off x="2592984" y="762880"/>
            <a:ext cx="2815203" cy="743847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 kumimoji="1" lang="ko-KR" altLang="en-US" sz="800" b="0" i="0" u="none" strike="noStrike" kern="1200" cap="none" spc="0" normalizeH="0" baseline="0"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3286" name="TextBox 53285"/>
          <p:cNvSpPr txBox="1"/>
          <p:nvPr/>
        </p:nvSpPr>
        <p:spPr>
          <a:xfrm>
            <a:off x="2584596" y="1509637"/>
            <a:ext cx="2821026" cy="5020431"/>
          </a:xfrm>
          <a:prstGeom prst="rect">
            <a:avLst/>
          </a:prstGeom>
          <a:noFill/>
          <a:ln w="9544" cap="flat" cmpd="sng" algn="ctr">
            <a:solidFill>
              <a:srgbClr val="FF0000">
                <a:alpha val="100000"/>
              </a:srgbClr>
            </a:solidFill>
            <a:prstDash val="solid"/>
            <a:round/>
            <a:headEnd w="med" len="med"/>
            <a:tailEnd w="med" len="med"/>
          </a:ln>
        </p:spPr>
        <p:txBody>
          <a:bodyPr vert="horz" lIns="91440" tIns="45720" rIns="91440" bIns="45720" anchor="ctr">
            <a:noAutofit/>
          </a:bodyPr>
          <a:lstStyle/>
          <a:p>
            <a:pPr marL="0" lvl="0" indent="0" algn="ctr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1" lang="ko-KR" altLang="en-US" sz="800" b="0" i="0" u="none" baseline="0">
              <a:solidFill>
                <a:srgbClr val="FF0000">
                  <a:alpha val="100000"/>
                </a:srgbClr>
              </a:solidFill>
              <a:latin typeface="굴림"/>
              <a:ea typeface="굴림"/>
            </a:endParaRPr>
          </a:p>
        </p:txBody>
      </p:sp>
      <p:sp>
        <p:nvSpPr>
          <p:cNvPr id="53287" name="TextBox 53286"/>
          <p:cNvSpPr txBox="1"/>
          <p:nvPr/>
        </p:nvSpPr>
        <p:spPr>
          <a:xfrm>
            <a:off x="2581418" y="6530068"/>
            <a:ext cx="2824205" cy="283848"/>
          </a:xfrm>
          <a:prstGeom prst="rect">
            <a:avLst/>
          </a:prstGeom>
          <a:noFill/>
          <a:ln w="9544" cap="flat" cmpd="sng" algn="ctr">
            <a:solidFill>
              <a:srgbClr val="FF0000">
                <a:alpha val="100000"/>
              </a:srgbClr>
            </a:solidFill>
            <a:prstDash val="solid"/>
            <a:round/>
            <a:headEnd w="med" len="med"/>
            <a:tailEnd w="med" len="med"/>
          </a:ln>
        </p:spPr>
        <p:txBody>
          <a:bodyPr vert="horz" lIns="91440" tIns="45720" rIns="91440" bIns="45720" anchor="ctr">
            <a:noAutofit/>
          </a:bodyPr>
          <a:lstStyle/>
          <a:p>
            <a:pPr marL="0" lvl="0" indent="0" algn="ctr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1" lang="ko-KR" altLang="en-US" sz="800" b="0" i="0" u="none" baseline="0">
              <a:solidFill>
                <a:srgbClr val="FF0000">
                  <a:alpha val="100000"/>
                </a:srgbClr>
              </a:solidFill>
              <a:latin typeface="굴림"/>
              <a:ea typeface="굴림"/>
            </a:endParaRPr>
          </a:p>
        </p:txBody>
      </p:sp>
      <p:sp>
        <p:nvSpPr>
          <p:cNvPr id="53288" name="직사각형 9"/>
          <p:cNvSpPr/>
          <p:nvPr/>
        </p:nvSpPr>
        <p:spPr>
          <a:xfrm>
            <a:off x="2592984" y="756536"/>
            <a:ext cx="229974" cy="24424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1" lang="en-US" altLang="ko-KR" sz="1600" b="1" i="0" u="none" strike="noStrike" kern="1200" cap="none" spc="0" normalizeH="0" baseline="0"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</a:t>
            </a:r>
            <a:endParaRPr kumimoji="1" lang="ko-KR" altLang="en-US" sz="1600" b="1" i="0" u="none" strike="noStrike" kern="1200" cap="none" spc="0" normalizeH="0" baseline="0"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3289" name="직사각형 10"/>
          <p:cNvSpPr/>
          <p:nvPr/>
        </p:nvSpPr>
        <p:spPr>
          <a:xfrm>
            <a:off x="2592984" y="1519417"/>
            <a:ext cx="229974" cy="24424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1" lang="en-US" altLang="ko-KR" sz="1600" b="1" i="0" u="none" strike="noStrike" kern="1200" cap="none" spc="0" normalizeH="0" baseline="0"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</a:t>
            </a:r>
            <a:endParaRPr kumimoji="1" lang="ko-KR" altLang="en-US" sz="1600" b="1" i="0" u="none" strike="noStrike" kern="1200" cap="none" spc="0" normalizeH="0" baseline="0"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3290" name="직사각형 11"/>
          <p:cNvSpPr/>
          <p:nvPr/>
        </p:nvSpPr>
        <p:spPr>
          <a:xfrm>
            <a:off x="4799153" y="1865761"/>
            <a:ext cx="325972" cy="3358101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 kumimoji="1" lang="ko-KR" altLang="en-US" sz="800" b="0" i="0" u="none" strike="noStrike" kern="1200" cap="none" spc="0" normalizeH="0" baseline="0"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3291" name="직사각형 12"/>
          <p:cNvSpPr/>
          <p:nvPr/>
        </p:nvSpPr>
        <p:spPr>
          <a:xfrm>
            <a:off x="4648479" y="1687996"/>
            <a:ext cx="229973" cy="24424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1" lang="en-US" altLang="ko-KR" sz="1600" b="1" i="0" u="none" strike="noStrike" kern="1200" cap="none" spc="0" normalizeH="0" baseline="0"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</a:t>
            </a:r>
            <a:endParaRPr kumimoji="1" lang="ko-KR" altLang="en-US" sz="1600" b="1" i="0" u="none" strike="noStrike" kern="1200" cap="none" spc="0" normalizeH="0" baseline="0"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3292" name="직사각형 13"/>
          <p:cNvSpPr/>
          <p:nvPr/>
        </p:nvSpPr>
        <p:spPr>
          <a:xfrm>
            <a:off x="3458252" y="1960130"/>
            <a:ext cx="229973" cy="24424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1" lang="en-US" altLang="ko-KR" sz="1600" b="1" i="0" u="none" strike="noStrike" kern="1200" cap="none" spc="0" normalizeH="0" baseline="0"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</a:t>
            </a:r>
            <a:endParaRPr kumimoji="1" lang="ko-KR" altLang="en-US" sz="1600" b="1" i="0" u="none" strike="noStrike" kern="1200" cap="none" spc="0" normalizeH="0" baseline="0"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53293" name="직선 화살표 연결선 53292"/>
          <p:cNvCxnSpPr/>
          <p:nvPr/>
        </p:nvCxnSpPr>
        <p:spPr>
          <a:xfrm flipH="1">
            <a:off x="2081923" y="1132213"/>
            <a:ext cx="504234" cy="0"/>
          </a:xfrm>
          <a:prstGeom prst="straightConnector1">
            <a:avLst/>
          </a:prstGeom>
          <a:noFill/>
          <a:ln w="9544" cap="flat" cmpd="sng" algn="ctr">
            <a:solidFill>
              <a:schemeClr val="tx1"/>
            </a:solidFill>
            <a:prstDash val="solid"/>
            <a:round/>
            <a:headEnd w="med" len="med"/>
            <a:tailEnd type="triangle" w="med" len="med"/>
          </a:ln>
        </p:spPr>
      </p:cxnSp>
      <p:sp>
        <p:nvSpPr>
          <p:cNvPr id="53294" name="TextBox 53293"/>
          <p:cNvSpPr txBox="1"/>
          <p:nvPr/>
        </p:nvSpPr>
        <p:spPr>
          <a:xfrm>
            <a:off x="1128885" y="897550"/>
            <a:ext cx="940323" cy="52168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2800" b="1" i="0" u="none" baseline="0">
                <a:solidFill>
                  <a:schemeClr val="tx1"/>
                </a:solidFill>
                <a:latin typeface="돋움"/>
                <a:ea typeface="굴림"/>
              </a:rPr>
              <a:t>헤더</a:t>
            </a:r>
          </a:p>
        </p:txBody>
      </p:sp>
      <p:cxnSp>
        <p:nvCxnSpPr>
          <p:cNvPr id="53295" name="직선 화살표 연결선 53294"/>
          <p:cNvCxnSpPr/>
          <p:nvPr/>
        </p:nvCxnSpPr>
        <p:spPr>
          <a:xfrm flipH="1">
            <a:off x="2088225" y="3954857"/>
            <a:ext cx="504290" cy="0"/>
          </a:xfrm>
          <a:prstGeom prst="straightConnector1">
            <a:avLst/>
          </a:prstGeom>
          <a:noFill/>
          <a:ln w="9544" cap="flat" cmpd="sng" algn="ctr">
            <a:solidFill>
              <a:schemeClr val="tx1"/>
            </a:solidFill>
            <a:prstDash val="solid"/>
            <a:round/>
            <a:headEnd w="med" len="med"/>
            <a:tailEnd type="triangle" w="med" len="med"/>
          </a:ln>
        </p:spPr>
      </p:cxnSp>
      <p:sp>
        <p:nvSpPr>
          <p:cNvPr id="53296" name="TextBox 53295"/>
          <p:cNvSpPr txBox="1"/>
          <p:nvPr/>
        </p:nvSpPr>
        <p:spPr>
          <a:xfrm>
            <a:off x="859313" y="3693204"/>
            <a:ext cx="1255902" cy="52168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2800" b="1" i="0" u="none" baseline="0">
                <a:solidFill>
                  <a:schemeClr val="tx1"/>
                </a:solidFill>
                <a:latin typeface="돋움"/>
                <a:ea typeface="굴림"/>
              </a:rPr>
              <a:t>콘텐츠</a:t>
            </a:r>
          </a:p>
        </p:txBody>
      </p:sp>
      <p:cxnSp>
        <p:nvCxnSpPr>
          <p:cNvPr id="53297" name="직선 화살표 연결선 53296"/>
          <p:cNvCxnSpPr/>
          <p:nvPr/>
        </p:nvCxnSpPr>
        <p:spPr>
          <a:xfrm flipH="1">
            <a:off x="2078744" y="6652195"/>
            <a:ext cx="504234" cy="0"/>
          </a:xfrm>
          <a:prstGeom prst="straightConnector1">
            <a:avLst/>
          </a:prstGeom>
          <a:noFill/>
          <a:ln w="9544" cap="flat" cmpd="sng" algn="ctr">
            <a:solidFill>
              <a:schemeClr val="tx1"/>
            </a:solidFill>
            <a:prstDash val="solid"/>
            <a:round/>
            <a:headEnd w="med" len="med"/>
            <a:tailEnd type="triangle" w="med" len="med"/>
          </a:ln>
        </p:spPr>
      </p:cxnSp>
      <p:sp>
        <p:nvSpPr>
          <p:cNvPr id="53298" name="TextBox 53297"/>
          <p:cNvSpPr txBox="1"/>
          <p:nvPr/>
        </p:nvSpPr>
        <p:spPr>
          <a:xfrm>
            <a:off x="1176453" y="6325519"/>
            <a:ext cx="892755" cy="51152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2800" b="1" i="0" u="none" baseline="0">
                <a:solidFill>
                  <a:schemeClr val="tx1"/>
                </a:solidFill>
                <a:latin typeface="돋움"/>
                <a:ea typeface="굴림"/>
              </a:rPr>
              <a:t>푸터</a:t>
            </a:r>
          </a:p>
        </p:txBody>
      </p:sp>
      <p:sp>
        <p:nvSpPr>
          <p:cNvPr id="53299" name="직사각형 20"/>
          <p:cNvSpPr/>
          <p:nvPr/>
        </p:nvSpPr>
        <p:spPr>
          <a:xfrm>
            <a:off x="3611303" y="2079543"/>
            <a:ext cx="325972" cy="243716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 kumimoji="1" lang="ko-KR" altLang="en-US" sz="800" b="0" i="0" u="none" strike="noStrike" kern="1200" cap="none" spc="0" normalizeH="0" baseline="0"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3300" name="직사각형 21"/>
          <p:cNvSpPr/>
          <p:nvPr/>
        </p:nvSpPr>
        <p:spPr>
          <a:xfrm>
            <a:off x="2595264" y="6527739"/>
            <a:ext cx="229973" cy="24424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1" lang="en-US" altLang="ko-KR" sz="1600" b="1" i="0" u="none" strike="noStrike" kern="1200" cap="none" spc="0" normalizeH="0" baseline="0"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</a:t>
            </a:r>
            <a:endParaRPr kumimoji="1" lang="ko-KR" altLang="en-US" sz="1600" b="1" i="0" u="none" strike="noStrike" kern="1200" cap="none" spc="0" normalizeH="0" baseline="0"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153232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4274" name="표 5427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5022787"/>
              </p:ext>
            </p:extLst>
          </p:nvPr>
        </p:nvGraphicFramePr>
        <p:xfrm>
          <a:off x="382013" y="0"/>
          <a:ext cx="9134029" cy="6834377"/>
        </p:xfrm>
        <a:graphic>
          <a:graphicData uri="http://schemas.openxmlformats.org/drawingml/2006/table">
            <a:tbl>
              <a:tblPr firstRow="1" bandRow="1"/>
              <a:tblGrid>
                <a:gridCol w="8737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810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88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483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474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4730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44231">
                <a:tc gridSpan="6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Project : </a:t>
                      </a: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함안</a:t>
                      </a:r>
                      <a:r>
                        <a:rPr kumimoji="1" lang="en-US" altLang="ko-KR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 </a:t>
                      </a: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웹 애플리케이션</a:t>
                      </a:r>
                      <a:endParaRPr kumimoji="1" lang="en-US" altLang="ko-KR" sz="900" b="1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5817"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Page Subject</a:t>
                      </a:r>
                    </a:p>
                  </a:txBody>
                  <a:tcPr marL="54000" marR="54000" marT="53996" marB="53996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 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음식점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(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길찾기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)</a:t>
                      </a:r>
                      <a:endParaRPr kumimoji="1" lang="ko-KR" altLang="en-US" sz="900" b="0" i="0" u="none">
                        <a:solidFill>
                          <a:srgbClr val="333333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tabLst>
                          <a:tab pos="266735" algn="r"/>
                        </a:tabLst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ID</a:t>
                      </a:r>
                    </a:p>
                  </a:txBody>
                  <a:tcPr marL="54000" marR="28800" marT="53996" marB="53996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 anchorCtr="1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Page</a:t>
                      </a:r>
                    </a:p>
                  </a:txBody>
                  <a:tcPr marL="54000" marR="28800" marT="53996" marB="53996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 dirty="0" smtClean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34</a:t>
                      </a:r>
                      <a:endParaRPr kumimoji="1" lang="ko-KR" altLang="ko-KR" sz="900" b="0" i="0" u="none" dirty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 anchorCtr="1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4231">
                <a:tc gridSpan="2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Page elements</a:t>
                      </a:r>
                    </a:p>
                  </a:txBody>
                  <a:tcPr marL="54000" marR="54000" marT="53996" marB="53996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>
                      <a:noFill/>
                    </a:lnB>
                    <a:solidFill>
                      <a:srgbClr val="DFDFDF">
                        <a:alpha val="10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참고 </a:t>
                      </a: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: </a:t>
                      </a:r>
                      <a:r>
                        <a:rPr kumimoji="1" lang="ko-KR" altLang="en-US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관광안내 </a:t>
                      </a: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&gt;</a:t>
                      </a:r>
                      <a:r>
                        <a:rPr kumimoji="1" lang="ko-KR" altLang="en-US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음식점 </a:t>
                      </a: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&gt; </a:t>
                      </a:r>
                      <a:r>
                        <a:rPr kumimoji="1" lang="ko-KR" altLang="en-US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길찾기</a:t>
                      </a:r>
                      <a:endParaRPr kumimoji="1" lang="en-US" altLang="ko-KR" sz="900" b="0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5817">
                <a:tc rowSpan="6" gridSpan="2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90000" marR="90000" marT="46797" marB="46797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rowSpan="6"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페이지설명 </a:t>
                      </a:r>
                    </a:p>
                  </a:txBody>
                  <a:tcPr marL="54000" marR="54000" marT="53996" marB="53996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29578">
                <a:tc gridSpan="2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음식점 페이지에서 길찾기를 눌렀을때 나타나는 팝업창 이다</a:t>
                      </a:r>
                      <a:endParaRPr kumimoji="1" lang="ko-KR" altLang="ko-KR" sz="900" b="0" i="0" u="none">
                        <a:solidFill>
                          <a:srgbClr val="333333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5817">
                <a:tc gridSpan="2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디자이너</a:t>
                      </a:r>
                      <a:endParaRPr kumimoji="1" lang="ko-KR" altLang="en-US" sz="900" b="0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30365">
                <a:tc gridSpan="2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4231">
                <a:tc gridSpan="2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개발자</a:t>
                      </a:r>
                      <a:endParaRPr kumimoji="1" lang="ko-KR" altLang="en-US" sz="900" b="0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01527">
                <a:tc gridSpan="2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 dirty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54308" name="그림 54307"/>
          <p:cNvPicPr>
            <a:picLocks noChangeAspect="1"/>
          </p:cNvPicPr>
          <p:nvPr/>
        </p:nvPicPr>
        <p:blipFill rotWithShape="1">
          <a:blip r:embed="rId2">
            <a:lum/>
          </a:blip>
          <a:srcRect l="-420" t="25890" r="420" b="35240"/>
          <a:stretch>
            <a:fillRect/>
          </a:stretch>
        </p:blipFill>
        <p:spPr>
          <a:xfrm>
            <a:off x="724527" y="1557205"/>
            <a:ext cx="6139986" cy="371857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6036832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5298" name="표 5529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1888314"/>
              </p:ext>
            </p:extLst>
          </p:nvPr>
        </p:nvGraphicFramePr>
        <p:xfrm>
          <a:off x="382013" y="0"/>
          <a:ext cx="9134029" cy="6834377"/>
        </p:xfrm>
        <a:graphic>
          <a:graphicData uri="http://schemas.openxmlformats.org/drawingml/2006/table">
            <a:tbl>
              <a:tblPr firstRow="1" bandRow="1"/>
              <a:tblGrid>
                <a:gridCol w="8737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810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88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483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474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4730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44231">
                <a:tc gridSpan="6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Project : </a:t>
                      </a: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함안</a:t>
                      </a:r>
                      <a:r>
                        <a:rPr kumimoji="1" lang="en-US" altLang="ko-KR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 </a:t>
                      </a: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웹 애플리케이션</a:t>
                      </a:r>
                      <a:endParaRPr kumimoji="1" lang="en-US" altLang="ko-KR" sz="900" b="1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해당 음식점의 데이터를 받아와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수정할 영역에 그 데이터를 뿌려주고 글을 수정할 시 그 데이터를 다시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db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에 넘겨준다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해당 음식점의 데이터를 받아와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수정할 영역에 그 데이터를 뿌려주고 글을 수정할 시 그 데이터를 다시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db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에 넘겨준다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해당 음식점의 데이터를 받아와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수정할 영역에 그 데이터를 뿌려주고 글을 수정할 시 그 데이터를 다시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db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에 넘겨준다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해당 음식점의 데이터를 받아와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수정할 영역에 그 데이터를 뿌려주고 글을 수정할 시 그 데이터를 다시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db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에 넘겨준다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해당 음식점의 데이터를 받아와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수정할 영역에 그 데이터를 뿌려주고 글을 수정할 시 그 데이터를 다시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db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에 넘겨준다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5817"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Page Subject</a:t>
                      </a:r>
                    </a:p>
                  </a:txBody>
                  <a:tcPr marL="54000" marR="54000" marT="53996" marB="53996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 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음식점 수정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(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관리자 로그인 후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)</a:t>
                      </a:r>
                      <a:endParaRPr kumimoji="1" lang="ko-KR" altLang="en-US" sz="900" b="0" i="0" u="none">
                        <a:solidFill>
                          <a:srgbClr val="333333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tabLst>
                          <a:tab pos="266735" algn="r"/>
                        </a:tabLst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ID</a:t>
                      </a:r>
                    </a:p>
                  </a:txBody>
                  <a:tcPr marL="54000" marR="28800" marT="53996" marB="53996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 anchorCtr="1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Page</a:t>
                      </a:r>
                    </a:p>
                  </a:txBody>
                  <a:tcPr marL="54000" marR="28800" marT="53996" marB="53996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 dirty="0" smtClean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35</a:t>
                      </a:r>
                      <a:endParaRPr kumimoji="1" lang="ko-KR" altLang="ko-KR" sz="900" b="0" i="0" u="none" dirty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 anchorCtr="1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4231">
                <a:tc gridSpan="2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Page elements</a:t>
                      </a:r>
                    </a:p>
                  </a:txBody>
                  <a:tcPr marL="54000" marR="54000" marT="53996" marB="53996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>
                      <a:noFill/>
                    </a:lnB>
                    <a:solidFill>
                      <a:srgbClr val="DFDFDF">
                        <a:alpha val="10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해당 음식점의 데이터를 받아와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수정할 영역에 그 데이터를 뿌려주고 글을 수정할 시 그 데이터를 다시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db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에 넘겨준다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 dirty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참고 </a:t>
                      </a:r>
                      <a:r>
                        <a:rPr kumimoji="1" lang="en-US" altLang="ko-KR" sz="900" b="0" i="0" u="none" baseline="0" dirty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: </a:t>
                      </a:r>
                      <a:r>
                        <a:rPr kumimoji="1" lang="ko-KR" altLang="en-US" sz="900" b="0" i="0" u="none" baseline="0" dirty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관광안내 </a:t>
                      </a:r>
                      <a:r>
                        <a:rPr kumimoji="1" lang="en-US" altLang="ko-KR" sz="900" b="0" i="0" u="none" baseline="0" dirty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&gt;</a:t>
                      </a:r>
                      <a:r>
                        <a:rPr kumimoji="1" lang="ko-KR" altLang="en-US" sz="900" b="0" i="0" u="none" baseline="0" dirty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음식점 </a:t>
                      </a:r>
                      <a:r>
                        <a:rPr kumimoji="1" lang="en-US" altLang="ko-KR" sz="900" b="0" i="0" u="none" baseline="0" dirty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&gt; </a:t>
                      </a:r>
                      <a:r>
                        <a:rPr kumimoji="1" lang="ko-KR" altLang="en-US" sz="900" b="0" i="0" u="none" baseline="0" dirty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수정</a:t>
                      </a:r>
                      <a:endParaRPr kumimoji="1" lang="en-US" altLang="ko-KR" sz="900" b="0" i="0" u="none" dirty="0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해당 음식점의 데이터를 받아와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수정할 영역에 그 데이터를 뿌려주고 글을 수정할 시 그 데이터를 다시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db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에 넘겨준다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해당 음식점의 데이터를 받아와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수정할 영역에 그 데이터를 뿌려주고 글을 수정할 시 그 데이터를 다시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db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에 넘겨준다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해당 음식점의 데이터를 받아와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수정할 영역에 그 데이터를 뿌려주고 글을 수정할 시 그 데이터를 다시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db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에 넘겨준다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5817">
                <a:tc rowSpan="6" gridSpan="2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90000" marR="90000" marT="46797" marB="46797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rowSpan="6"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해당 음식점의 데이터를 받아와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수정할 영역에 그 데이터를 뿌려주고 글을 수정할 시 그 데이터를 다시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db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에 넘겨준다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페이지설명 </a:t>
                      </a:r>
                    </a:p>
                  </a:txBody>
                  <a:tcPr marL="54000" marR="54000" marT="53996" marB="53996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해당 음식점의 데이터를 받아와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수정할 영역에 그 데이터를 뿌려주고 글을 수정할 시 그 데이터를 다시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db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에 넘겨준다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해당 음식점의 데이터를 받아와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수정할 영역에 그 데이터를 뿌려주고 글을 수정할 시 그 데이터를 다시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db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에 넘겨준다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해당 음식점의 데이터를 받아와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수정할 영역에 그 데이터를 뿌려주고 글을 수정할 시 그 데이터를 다시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db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에 넘겨준다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29578">
                <a:tc gridSpan="2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해당 음식점의 데이터를 받아와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수정할 영역에 그 데이터를 뿌려주고 글을 수정할 시 그 데이터를 다시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db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에 넘겨준다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해당 음식점의 데이터를 받아와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수정할 영역에 그 데이터를 뿌려주고 글을 수정할 시 그 데이터를 다시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db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에 넘겨준다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B: </a:t>
                      </a:r>
                      <a:r>
                        <a:rPr kumimoji="1" lang="ko-KR" altLang="en-US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주 콘텐츠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관리자로 로그인 후 수정버튼을 눌렀을때 나타나는 페이지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해당 음식점의 정보 및 첨부파일을 수정할수 있으며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수정버튼을 누르면 해당 정보가 저장되고 취소버튼을 누르면 다시 되돌아간다</a:t>
                      </a:r>
                      <a:endParaRPr kumimoji="1" lang="en-US" altLang="ko-KR" sz="900" b="0" i="0" u="none">
                        <a:solidFill>
                          <a:srgbClr val="333333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해당 음식점의 데이터를 받아와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수정할 영역에 그 데이터를 뿌려주고 글을 수정할 시 그 데이터를 다시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db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에 넘겨준다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해당 음식점의 데이터를 받아와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수정할 영역에 그 데이터를 뿌려주고 글을 수정할 시 그 데이터를 다시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db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에 넘겨준다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해당 음식점의 데이터를 받아와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수정할 영역에 그 데이터를 뿌려주고 글을 수정할 시 그 데이터를 다시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db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에 넘겨준다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5817">
                <a:tc gridSpan="2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해당 음식점의 데이터를 받아와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수정할 영역에 그 데이터를 뿌려주고 글을 수정할 시 그 데이터를 다시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db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에 넘겨준다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해당 음식점의 데이터를 받아와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수정할 영역에 그 데이터를 뿌려주고 글을 수정할 시 그 데이터를 다시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db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에 넘겨준다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디자이너</a:t>
                      </a:r>
                      <a:endParaRPr kumimoji="1" lang="ko-KR" altLang="en-US" sz="900" b="0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해당 음식점의 데이터를 받아와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수정할 영역에 그 데이터를 뿌려주고 글을 수정할 시 그 데이터를 다시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db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에 넘겨준다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해당 음식점의 데이터를 받아와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수정할 영역에 그 데이터를 뿌려주고 글을 수정할 시 그 데이터를 다시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db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에 넘겨준다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해당 음식점의 데이터를 받아와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수정할 영역에 그 데이터를 뿌려주고 글을 수정할 시 그 데이터를 다시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db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에 넘겨준다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30365">
                <a:tc gridSpan="2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해당 음식점의 데이터를 받아와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수정할 영역에 그 데이터를 뿌려주고 글을 수정할 시 그 데이터를 다시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db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에 넘겨준다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해당 음식점의 데이터를 받아와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수정할 영역에 그 데이터를 뿌려주고 글을 수정할 시 그 데이터를 다시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db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에 넘겨준다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음식점 수정페이지 구현하되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관리자가 누구든 수정하기 간편하도록 최대한 심플하게 구성해주고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주의사항을 적어준다</a:t>
                      </a:r>
                      <a:endParaRPr kumimoji="1" lang="en-US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해당 음식점의 데이터를 받아와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수정할 영역에 그 데이터를 뿌려주고 글을 수정할 시 그 데이터를 다시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db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에 넘겨준다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해당 음식점의 데이터를 받아와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수정할 영역에 그 데이터를 뿌려주고 글을 수정할 시 그 데이터를 다시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db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에 넘겨준다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해당 음식점의 데이터를 받아와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수정할 영역에 그 데이터를 뿌려주고 글을 수정할 시 그 데이터를 다시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db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에 넘겨준다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4231">
                <a:tc gridSpan="2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해당 음식점의 데이터를 받아와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수정할 영역에 그 데이터를 뿌려주고 글을 수정할 시 그 데이터를 다시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db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에 넘겨준다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해당 음식점의 데이터를 받아와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수정할 영역에 그 데이터를 뿌려주고 글을 수정할 시 그 데이터를 다시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db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에 넘겨준다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개발자</a:t>
                      </a:r>
                      <a:endParaRPr kumimoji="1" lang="ko-KR" altLang="en-US" sz="900" b="0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해당 음식점의 데이터를 받아와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수정할 영역에 그 데이터를 뿌려주고 글을 수정할 시 그 데이터를 다시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db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에 넘겨준다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해당 음식점의 데이터를 받아와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수정할 영역에 그 데이터를 뿌려주고 글을 수정할 시 그 데이터를 다시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db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에 넘겨준다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해당 음식점의 데이터를 받아와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수정할 영역에 그 데이터를 뿌려주고 글을 수정할 시 그 데이터를 다시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db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에 넘겨준다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01527">
                <a:tc gridSpan="2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해당 음식점의 데이터를 받아와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수정할 영역에 그 데이터를 뿌려주고 글을 수정할 시 그 데이터를 다시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db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에 넘겨준다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해당 음식점의 데이터를 받아와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수정할 영역에 그 데이터를 뿌려주고 글을 수정할 시 그 데이터를 다시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db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에 넘겨준다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 dirty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해당 음식점의 데이터를 받아와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 dirty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수정할 영역에 그 데이터를 뿌려주고 글을 수정할 시 그 데이터를 다시 </a:t>
                      </a:r>
                      <a:r>
                        <a:rPr kumimoji="1" lang="en-US" altLang="ko-KR" sz="900" b="0" i="0" u="none" baseline="0" dirty="0" err="1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db</a:t>
                      </a:r>
                      <a:r>
                        <a:rPr kumimoji="1" lang="ko-KR" altLang="en-US" sz="900" b="0" i="0" u="none" baseline="0" dirty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에 넘겨준다</a:t>
                      </a:r>
                      <a:endParaRPr kumimoji="1" lang="ko-KR" altLang="ko-KR" sz="900" b="0" i="0" u="none" dirty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해당 음식점의 데이터를 받아와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수정할 영역에 그 데이터를 뿌려주고 글을 수정할 시 그 데이터를 다시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db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에 넘겨준다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해당 음식점의 데이터를 받아와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수정할 영역에 그 데이터를 뿌려주고 글을 수정할 시 그 데이터를 다시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db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에 넘겨준다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해당 음식점의 데이터를 받아와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수정할 영역에 그 데이터를 뿌려주고 글을 수정할 시 그 데이터를 다시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db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에 넘겨준다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55332" name="그림 55331"/>
          <p:cNvPicPr>
            <a:picLocks noChangeAspect="1"/>
          </p:cNvPicPr>
          <p:nvPr/>
        </p:nvPicPr>
        <p:blipFill rotWithShape="1">
          <a:blip r:embed="rId2">
            <a:lum/>
          </a:blip>
          <a:srcRect l="-1080" t="14350" r="1080" b="18940"/>
          <a:stretch>
            <a:fillRect/>
          </a:stretch>
        </p:blipFill>
        <p:spPr>
          <a:xfrm>
            <a:off x="2066030" y="830910"/>
            <a:ext cx="5507267" cy="5724530"/>
          </a:xfrm>
          <a:prstGeom prst="rect">
            <a:avLst/>
          </a:prstGeom>
          <a:noFill/>
          <a:ln>
            <a:noFill/>
          </a:ln>
        </p:spPr>
      </p:pic>
      <p:sp>
        <p:nvSpPr>
          <p:cNvPr id="55333" name="직사각형 5"/>
          <p:cNvSpPr/>
          <p:nvPr/>
        </p:nvSpPr>
        <p:spPr>
          <a:xfrm>
            <a:off x="2232162" y="800945"/>
            <a:ext cx="5276996" cy="1297370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 kumimoji="1" lang="ko-KR" altLang="en-US" sz="800" b="0" i="0" u="none" strike="noStrike" kern="1200" cap="none" spc="0" normalizeH="0" baseline="0"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5334" name="직사각형 6"/>
          <p:cNvSpPr/>
          <p:nvPr/>
        </p:nvSpPr>
        <p:spPr>
          <a:xfrm>
            <a:off x="2232162" y="2098317"/>
            <a:ext cx="5276996" cy="3795336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 kumimoji="1" lang="ko-KR" altLang="en-US" sz="800" b="0" i="0" u="none" strike="noStrike" kern="1200" cap="none" spc="0" normalizeH="0" baseline="0"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5335" name="TextBox 55334"/>
          <p:cNvSpPr txBox="1"/>
          <p:nvPr/>
        </p:nvSpPr>
        <p:spPr>
          <a:xfrm>
            <a:off x="2230985" y="5905323"/>
            <a:ext cx="5277344" cy="678670"/>
          </a:xfrm>
          <a:prstGeom prst="rect">
            <a:avLst/>
          </a:prstGeom>
          <a:noFill/>
          <a:ln w="9544" cap="flat" cmpd="sng" algn="ctr">
            <a:solidFill>
              <a:srgbClr val="FF0000">
                <a:alpha val="100000"/>
              </a:srgbClr>
            </a:solidFill>
            <a:prstDash val="solid"/>
            <a:round/>
            <a:headEnd w="med" len="med"/>
            <a:tailEnd w="med" len="med"/>
          </a:ln>
        </p:spPr>
        <p:txBody>
          <a:bodyPr vert="horz" lIns="91440" tIns="45720" rIns="91440" bIns="45720" anchor="ctr">
            <a:noAutofit/>
          </a:bodyPr>
          <a:lstStyle/>
          <a:p>
            <a:pPr marL="0" lvl="0" indent="0" algn="ctr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1" lang="ko-KR" altLang="en-US" sz="800" b="0" i="0" u="none" baseline="0">
              <a:solidFill>
                <a:srgbClr val="FF0000">
                  <a:alpha val="100000"/>
                </a:srgbClr>
              </a:solidFill>
              <a:latin typeface="굴림"/>
              <a:ea typeface="굴림"/>
            </a:endParaRPr>
          </a:p>
        </p:txBody>
      </p:sp>
      <p:sp>
        <p:nvSpPr>
          <p:cNvPr id="55336" name="직사각형 8"/>
          <p:cNvSpPr/>
          <p:nvPr/>
        </p:nvSpPr>
        <p:spPr>
          <a:xfrm>
            <a:off x="2232162" y="803293"/>
            <a:ext cx="229974" cy="24424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1" lang="en-US" altLang="ko-KR" sz="1600" b="1" i="0" u="none" strike="noStrike" kern="1200" cap="none" spc="0" normalizeH="0" baseline="0"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</a:t>
            </a:r>
            <a:endParaRPr kumimoji="1" lang="ko-KR" altLang="en-US" sz="1600" b="1" i="0" u="none" strike="noStrike" kern="1200" cap="none" spc="0" normalizeH="0" baseline="0"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5337" name="직사각형 9"/>
          <p:cNvSpPr/>
          <p:nvPr/>
        </p:nvSpPr>
        <p:spPr>
          <a:xfrm>
            <a:off x="2232162" y="2118934"/>
            <a:ext cx="229974" cy="24424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1" lang="en-US" altLang="ko-KR" sz="1600" b="1" i="0" u="none" strike="noStrike" kern="1200" cap="none" spc="0" normalizeH="0" baseline="0"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</a:t>
            </a:r>
            <a:endParaRPr kumimoji="1" lang="ko-KR" altLang="en-US" sz="1600" b="1" i="0" u="none" strike="noStrike" kern="1200" cap="none" spc="0" normalizeH="0" baseline="0"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5338" name="직사각형 11"/>
          <p:cNvSpPr/>
          <p:nvPr/>
        </p:nvSpPr>
        <p:spPr>
          <a:xfrm>
            <a:off x="2250185" y="5921406"/>
            <a:ext cx="193927" cy="20445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1" lang="en-US" altLang="ko-KR" sz="1600" b="1" i="0" u="none" strike="noStrike" kern="1200" cap="none" spc="0" normalizeH="0" baseline="0"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</a:t>
            </a:r>
            <a:endParaRPr kumimoji="1" lang="ko-KR" altLang="en-US" sz="1600" b="1" i="0" u="none" strike="noStrike" kern="1200" cap="none" spc="0" normalizeH="0" baseline="0"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55339" name="직선 화살표 연결선 55338"/>
          <p:cNvCxnSpPr/>
          <p:nvPr/>
        </p:nvCxnSpPr>
        <p:spPr>
          <a:xfrm flipH="1">
            <a:off x="1726695" y="1449354"/>
            <a:ext cx="504290" cy="0"/>
          </a:xfrm>
          <a:prstGeom prst="straightConnector1">
            <a:avLst/>
          </a:prstGeom>
          <a:noFill/>
          <a:ln w="9544" cap="flat" cmpd="sng" algn="ctr">
            <a:solidFill>
              <a:schemeClr val="tx1"/>
            </a:solidFill>
            <a:prstDash val="solid"/>
            <a:round/>
            <a:headEnd w="med" len="med"/>
            <a:tailEnd type="triangle" w="med" len="med"/>
          </a:ln>
        </p:spPr>
      </p:cxnSp>
      <p:sp>
        <p:nvSpPr>
          <p:cNvPr id="55340" name="TextBox 55339"/>
          <p:cNvSpPr txBox="1"/>
          <p:nvPr/>
        </p:nvSpPr>
        <p:spPr>
          <a:xfrm>
            <a:off x="434320" y="1187700"/>
            <a:ext cx="940324" cy="52174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2800" b="1" i="0" u="none" baseline="0">
                <a:solidFill>
                  <a:schemeClr val="tx1"/>
                </a:solidFill>
                <a:latin typeface="돋움"/>
                <a:ea typeface="굴림"/>
              </a:rPr>
              <a:t>헤더</a:t>
            </a:r>
          </a:p>
        </p:txBody>
      </p:sp>
      <p:cxnSp>
        <p:nvCxnSpPr>
          <p:cNvPr id="55341" name="직선 화살표 연결선 55340"/>
          <p:cNvCxnSpPr/>
          <p:nvPr/>
        </p:nvCxnSpPr>
        <p:spPr>
          <a:xfrm flipH="1">
            <a:off x="1726695" y="3994506"/>
            <a:ext cx="504290" cy="0"/>
          </a:xfrm>
          <a:prstGeom prst="straightConnector1">
            <a:avLst/>
          </a:prstGeom>
          <a:noFill/>
          <a:ln w="9544" cap="flat" cmpd="sng" algn="ctr">
            <a:solidFill>
              <a:schemeClr val="tx1"/>
            </a:solidFill>
            <a:prstDash val="solid"/>
            <a:round/>
            <a:headEnd w="med" len="med"/>
            <a:tailEnd type="triangle" w="med" len="med"/>
          </a:ln>
        </p:spPr>
      </p:cxnSp>
      <p:sp>
        <p:nvSpPr>
          <p:cNvPr id="55342" name="TextBox 55341"/>
          <p:cNvSpPr txBox="1"/>
          <p:nvPr/>
        </p:nvSpPr>
        <p:spPr>
          <a:xfrm>
            <a:off x="453337" y="3693204"/>
            <a:ext cx="1255903" cy="52168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2800" b="1" i="0" u="none" baseline="0">
                <a:solidFill>
                  <a:schemeClr val="tx1"/>
                </a:solidFill>
                <a:latin typeface="돋움"/>
                <a:ea typeface="굴림"/>
              </a:rPr>
              <a:t>콘텐츠</a:t>
            </a:r>
          </a:p>
        </p:txBody>
      </p:sp>
      <p:cxnSp>
        <p:nvCxnSpPr>
          <p:cNvPr id="55343" name="직선 화살표 연결선 55342"/>
          <p:cNvCxnSpPr/>
          <p:nvPr/>
        </p:nvCxnSpPr>
        <p:spPr>
          <a:xfrm flipH="1">
            <a:off x="1726695" y="6388924"/>
            <a:ext cx="504290" cy="0"/>
          </a:xfrm>
          <a:prstGeom prst="straightConnector1">
            <a:avLst/>
          </a:prstGeom>
          <a:noFill/>
          <a:ln w="9544" cap="flat" cmpd="sng" algn="ctr">
            <a:solidFill>
              <a:schemeClr val="tx1"/>
            </a:solidFill>
            <a:prstDash val="solid"/>
            <a:round/>
            <a:headEnd w="med" len="med"/>
            <a:tailEnd type="triangle" w="med" len="med"/>
          </a:ln>
        </p:spPr>
      </p:cxnSp>
      <p:sp>
        <p:nvSpPr>
          <p:cNvPr id="55344" name="TextBox 55343"/>
          <p:cNvSpPr txBox="1"/>
          <p:nvPr/>
        </p:nvSpPr>
        <p:spPr>
          <a:xfrm>
            <a:off x="504084" y="6033752"/>
            <a:ext cx="892756" cy="52169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2800" b="1" i="0" u="none" baseline="0">
                <a:solidFill>
                  <a:schemeClr val="tx1"/>
                </a:solidFill>
                <a:latin typeface="돋움"/>
                <a:ea typeface="굴림"/>
              </a:rPr>
              <a:t>푸터</a:t>
            </a:r>
          </a:p>
        </p:txBody>
      </p:sp>
    </p:spTree>
    <p:extLst>
      <p:ext uri="{BB962C8B-B14F-4D97-AF65-F5344CB8AC3E}">
        <p14:creationId xmlns:p14="http://schemas.microsoft.com/office/powerpoint/2010/main" val="192874820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322" name="표 563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9383660"/>
              </p:ext>
            </p:extLst>
          </p:nvPr>
        </p:nvGraphicFramePr>
        <p:xfrm>
          <a:off x="382013" y="0"/>
          <a:ext cx="9134029" cy="6834377"/>
        </p:xfrm>
        <a:graphic>
          <a:graphicData uri="http://schemas.openxmlformats.org/drawingml/2006/table">
            <a:tbl>
              <a:tblPr firstRow="1" bandRow="1"/>
              <a:tblGrid>
                <a:gridCol w="8737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810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88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483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474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4730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44231">
                <a:tc gridSpan="6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Project : </a:t>
                      </a: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함안</a:t>
                      </a:r>
                      <a:r>
                        <a:rPr kumimoji="1" lang="en-US" altLang="ko-KR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 </a:t>
                      </a: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웹 애플리케이션</a:t>
                      </a:r>
                      <a:endParaRPr kumimoji="1" lang="en-US" altLang="ko-KR" sz="900" b="1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신규 등록시 그 데이터를 받아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db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에 전송시켜준다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신규 등록시 그 데이터를 받아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db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에 전송시켜준다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신규 등록시 그 데이터를 받아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db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에 전송시켜준다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신규 등록시 그 데이터를 받아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db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에 전송시켜준다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신규 등록시 그 데이터를 받아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db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에 전송시켜준다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5817"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Page Subject</a:t>
                      </a:r>
                    </a:p>
                  </a:txBody>
                  <a:tcPr marL="54000" marR="54000" marT="53996" marB="53996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 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음식점 신규등록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(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관리자 로그인 후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)</a:t>
                      </a:r>
                      <a:endParaRPr kumimoji="1" lang="ko-KR" altLang="en-US" sz="900" b="0" i="0" u="none">
                        <a:solidFill>
                          <a:srgbClr val="333333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tabLst>
                          <a:tab pos="266735" algn="r"/>
                        </a:tabLst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ID</a:t>
                      </a:r>
                    </a:p>
                  </a:txBody>
                  <a:tcPr marL="54000" marR="28800" marT="53996" marB="53996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 anchorCtr="1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Page</a:t>
                      </a:r>
                    </a:p>
                  </a:txBody>
                  <a:tcPr marL="54000" marR="28800" marT="53996" marB="53996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 dirty="0" smtClean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36</a:t>
                      </a:r>
                      <a:endParaRPr kumimoji="1" lang="ko-KR" altLang="ko-KR" sz="900" b="0" i="0" u="none" dirty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 anchorCtr="1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4231">
                <a:tc gridSpan="2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Page elements</a:t>
                      </a:r>
                    </a:p>
                  </a:txBody>
                  <a:tcPr marL="54000" marR="54000" marT="53996" marB="53996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>
                      <a:noFill/>
                    </a:lnB>
                    <a:solidFill>
                      <a:srgbClr val="DFDFDF">
                        <a:alpha val="10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신규 등록시 그 데이터를 받아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db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에 전송시켜준다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참고</a:t>
                      </a: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: </a:t>
                      </a:r>
                      <a:r>
                        <a:rPr kumimoji="1" lang="ko-KR" altLang="en-US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관광안내</a:t>
                      </a: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&gt;</a:t>
                      </a:r>
                      <a:r>
                        <a:rPr kumimoji="1" lang="ko-KR" altLang="en-US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음식점</a:t>
                      </a: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&gt;</a:t>
                      </a:r>
                      <a:r>
                        <a:rPr kumimoji="1" lang="ko-KR" altLang="en-US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신규등록</a:t>
                      </a:r>
                      <a:endParaRPr kumimoji="1" lang="en-US" altLang="ko-KR" sz="900" b="0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신규 등록시 그 데이터를 받아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db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에 전송시켜준다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신규 등록시 그 데이터를 받아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db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에 전송시켜준다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신규 등록시 그 데이터를 받아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db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에 전송시켜준다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5817">
                <a:tc rowSpan="6" gridSpan="2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90000" marR="90000" marT="46797" marB="46797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rowSpan="6"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신규 등록시 그 데이터를 받아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db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에 전송시켜준다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페이지설명 </a:t>
                      </a:r>
                    </a:p>
                  </a:txBody>
                  <a:tcPr marL="54000" marR="54000" marT="53996" marB="53996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신규 등록시 그 데이터를 받아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db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에 전송시켜준다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신규 등록시 그 데이터를 받아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db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에 전송시켜준다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신규 등록시 그 데이터를 받아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db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에 전송시켜준다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29578">
                <a:tc gridSpan="2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신규 등록시 그 데이터를 받아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db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에 전송시켜준다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신규 등록시 그 데이터를 받아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db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에 전송시켜준다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B: </a:t>
                      </a:r>
                      <a:r>
                        <a:rPr kumimoji="1" lang="ko-KR" altLang="en-US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주 콘텐츠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관리자로 로그인 후 신규등록 버튼을 눌렀을 때 나타나는 페이지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해당 음식점의 정보 및 첨부파일을 등록 할 수 있으며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등록 버튼을 누르면 해당 정보가 등록되고 취소버튼을 누르면 다시 되돌아간다</a:t>
                      </a:r>
                      <a:endParaRPr kumimoji="1" lang="en-US" altLang="ko-KR" sz="900" b="0" i="0" u="none">
                        <a:solidFill>
                          <a:srgbClr val="333333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신규 등록시 그 데이터를 받아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db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에 전송시켜준다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신규 등록시 그 데이터를 받아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db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에 전송시켜준다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신규 등록시 그 데이터를 받아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db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에 전송시켜준다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5817">
                <a:tc gridSpan="2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신규 등록시 그 데이터를 받아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db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에 전송시켜준다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신규 등록시 그 데이터를 받아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db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에 전송시켜준다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디자이너</a:t>
                      </a:r>
                      <a:endParaRPr kumimoji="1" lang="ko-KR" altLang="en-US" sz="900" b="0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신규 등록시 그 데이터를 받아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db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에 전송시켜준다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신규 등록시 그 데이터를 받아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db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에 전송시켜준다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신규 등록시 그 데이터를 받아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db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에 전송시켜준다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30365">
                <a:tc gridSpan="2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신규 등록시 그 데이터를 받아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db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에 전송시켜준다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신규 등록시 그 데이터를 받아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db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에 전송시켜준다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음식점 신규등록을 구현하되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관리자가 누구든 등록하기 간편하도록 최대한 심플하게 구성해주고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주의사항을 적어준다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신규 등록시 그 데이터를 받아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db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에 전송시켜준다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신규 등록시 그 데이터를 받아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db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에 전송시켜준다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신규 등록시 그 데이터를 받아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db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에 전송시켜준다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4231">
                <a:tc gridSpan="2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신규 등록시 그 데이터를 받아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db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에 전송시켜준다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신규 등록시 그 데이터를 받아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db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에 전송시켜준다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개발자</a:t>
                      </a:r>
                      <a:endParaRPr kumimoji="1" lang="ko-KR" altLang="en-US" sz="900" b="0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신규 등록시 그 데이터를 받아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db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에 전송시켜준다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신규 등록시 그 데이터를 받아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db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에 전송시켜준다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신규 등록시 그 데이터를 받아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db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에 전송시켜준다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01527">
                <a:tc gridSpan="2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신규 등록시 그 데이터를 받아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db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에 전송시켜준다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신규 등록시 그 데이터를 받아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db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에 전송시켜준다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 dirty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신규 </a:t>
                      </a:r>
                      <a:r>
                        <a:rPr kumimoji="1" lang="ko-KR" altLang="en-US" sz="900" b="0" i="0" u="none" baseline="0" dirty="0" err="1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등록시</a:t>
                      </a:r>
                      <a:r>
                        <a:rPr kumimoji="1" lang="ko-KR" altLang="en-US" sz="900" b="0" i="0" u="none" baseline="0" dirty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 그 데이터를 받아 </a:t>
                      </a:r>
                      <a:r>
                        <a:rPr kumimoji="1" lang="en-US" altLang="ko-KR" sz="900" b="0" i="0" u="none" baseline="0" dirty="0" err="1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db</a:t>
                      </a:r>
                      <a:r>
                        <a:rPr kumimoji="1" lang="ko-KR" altLang="en-US" sz="900" b="0" i="0" u="none" baseline="0" dirty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에 </a:t>
                      </a:r>
                      <a:r>
                        <a:rPr kumimoji="1" lang="ko-KR" altLang="en-US" sz="900" b="0" i="0" u="none" baseline="0" dirty="0" err="1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전송시켜준다</a:t>
                      </a:r>
                      <a:endParaRPr kumimoji="1" lang="ko-KR" altLang="ko-KR" sz="900" b="0" i="0" u="none" dirty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신규 등록시 그 데이터를 받아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db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에 전송시켜준다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신규 등록시 그 데이터를 받아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db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에 전송시켜준다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신규 등록시 그 데이터를 받아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db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에 전송시켜준다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56356" name="그림 56355"/>
          <p:cNvPicPr>
            <a:picLocks noChangeAspect="1"/>
          </p:cNvPicPr>
          <p:nvPr/>
        </p:nvPicPr>
        <p:blipFill rotWithShape="1">
          <a:blip r:embed="rId2">
            <a:lum/>
          </a:blip>
          <a:srcRect t="10300" b="15710"/>
          <a:stretch>
            <a:fillRect/>
          </a:stretch>
        </p:blipFill>
        <p:spPr>
          <a:xfrm>
            <a:off x="2269017" y="800797"/>
            <a:ext cx="5201224" cy="5998842"/>
          </a:xfrm>
          <a:prstGeom prst="rect">
            <a:avLst/>
          </a:prstGeom>
          <a:noFill/>
          <a:ln>
            <a:noFill/>
          </a:ln>
        </p:spPr>
      </p:pic>
      <p:sp>
        <p:nvSpPr>
          <p:cNvPr id="56357" name="직사각형 5"/>
          <p:cNvSpPr/>
          <p:nvPr/>
        </p:nvSpPr>
        <p:spPr>
          <a:xfrm>
            <a:off x="2232162" y="800945"/>
            <a:ext cx="5276996" cy="1549446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 kumimoji="1" lang="ko-KR" altLang="en-US" sz="800" b="0" i="0" u="none" strike="noStrike" kern="1200" cap="none" spc="0" normalizeH="0" baseline="0"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6358" name="직사각형 6"/>
          <p:cNvSpPr/>
          <p:nvPr/>
        </p:nvSpPr>
        <p:spPr>
          <a:xfrm>
            <a:off x="2232162" y="2363181"/>
            <a:ext cx="5276996" cy="3530471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 kumimoji="1" lang="ko-KR" altLang="en-US" sz="800" b="0" i="0" u="none" strike="noStrike" kern="1200" cap="none" spc="0" normalizeH="0" baseline="0"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6359" name="TextBox 56358"/>
          <p:cNvSpPr txBox="1"/>
          <p:nvPr/>
        </p:nvSpPr>
        <p:spPr>
          <a:xfrm>
            <a:off x="2230985" y="5905323"/>
            <a:ext cx="5277344" cy="678670"/>
          </a:xfrm>
          <a:prstGeom prst="rect">
            <a:avLst/>
          </a:prstGeom>
          <a:noFill/>
          <a:ln w="9544" cap="flat" cmpd="sng" algn="ctr">
            <a:solidFill>
              <a:srgbClr val="FF0000">
                <a:alpha val="100000"/>
              </a:srgbClr>
            </a:solidFill>
            <a:prstDash val="solid"/>
            <a:round/>
            <a:headEnd w="med" len="med"/>
            <a:tailEnd w="med" len="med"/>
          </a:ln>
        </p:spPr>
        <p:txBody>
          <a:bodyPr vert="horz" lIns="91440" tIns="45720" rIns="91440" bIns="45720" anchor="ctr">
            <a:noAutofit/>
          </a:bodyPr>
          <a:lstStyle/>
          <a:p>
            <a:pPr marL="0" lvl="0" indent="0" algn="ctr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1" lang="ko-KR" altLang="en-US" sz="800" b="0" i="0" u="none" baseline="0">
              <a:solidFill>
                <a:srgbClr val="FF0000">
                  <a:alpha val="100000"/>
                </a:srgbClr>
              </a:solidFill>
              <a:latin typeface="굴림"/>
              <a:ea typeface="굴림"/>
            </a:endParaRPr>
          </a:p>
        </p:txBody>
      </p:sp>
      <p:sp>
        <p:nvSpPr>
          <p:cNvPr id="56360" name="직사각형 8"/>
          <p:cNvSpPr/>
          <p:nvPr/>
        </p:nvSpPr>
        <p:spPr>
          <a:xfrm>
            <a:off x="2232162" y="803293"/>
            <a:ext cx="229974" cy="24424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1" lang="en-US" altLang="ko-KR" sz="1600" b="1" i="0" u="none" strike="noStrike" kern="1200" cap="none" spc="0" normalizeH="0" baseline="0"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</a:t>
            </a:r>
            <a:endParaRPr kumimoji="1" lang="ko-KR" altLang="en-US" sz="1600" b="1" i="0" u="none" strike="noStrike" kern="1200" cap="none" spc="0" normalizeH="0" baseline="0"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6361" name="직사각형 9"/>
          <p:cNvSpPr/>
          <p:nvPr/>
        </p:nvSpPr>
        <p:spPr>
          <a:xfrm>
            <a:off x="2250185" y="2364691"/>
            <a:ext cx="229974" cy="24424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1" lang="en-US" altLang="ko-KR" sz="1600" b="1" i="0" u="none" strike="noStrike" kern="1200" cap="none" spc="0" normalizeH="0" baseline="0"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</a:t>
            </a:r>
            <a:endParaRPr kumimoji="1" lang="ko-KR" altLang="en-US" sz="1600" b="1" i="0" u="none" strike="noStrike" kern="1200" cap="none" spc="0" normalizeH="0" baseline="0"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6362" name="직사각형 11"/>
          <p:cNvSpPr/>
          <p:nvPr/>
        </p:nvSpPr>
        <p:spPr>
          <a:xfrm>
            <a:off x="2250185" y="5921406"/>
            <a:ext cx="193927" cy="20445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1" lang="en-US" altLang="ko-KR" sz="1600" b="1" i="0" u="none" strike="noStrike" kern="1200" cap="none" spc="0" normalizeH="0" baseline="0"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</a:t>
            </a:r>
            <a:endParaRPr kumimoji="1" lang="ko-KR" altLang="en-US" sz="1600" b="1" i="0" u="none" strike="noStrike" kern="1200" cap="none" spc="0" normalizeH="0" baseline="0"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56363" name="직선 화살표 연결선 56362"/>
          <p:cNvCxnSpPr/>
          <p:nvPr/>
        </p:nvCxnSpPr>
        <p:spPr>
          <a:xfrm flipH="1">
            <a:off x="1726695" y="1449354"/>
            <a:ext cx="504290" cy="0"/>
          </a:xfrm>
          <a:prstGeom prst="straightConnector1">
            <a:avLst/>
          </a:prstGeom>
          <a:noFill/>
          <a:ln w="9544" cap="flat" cmpd="sng" algn="ctr">
            <a:solidFill>
              <a:schemeClr val="tx1"/>
            </a:solidFill>
            <a:prstDash val="solid"/>
            <a:round/>
            <a:headEnd w="med" len="med"/>
            <a:tailEnd type="triangle" w="med" len="med"/>
          </a:ln>
        </p:spPr>
      </p:cxnSp>
      <p:sp>
        <p:nvSpPr>
          <p:cNvPr id="56364" name="TextBox 56363"/>
          <p:cNvSpPr txBox="1"/>
          <p:nvPr/>
        </p:nvSpPr>
        <p:spPr>
          <a:xfrm>
            <a:off x="434320" y="1187700"/>
            <a:ext cx="940324" cy="52174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2800" b="1" i="0" u="none" baseline="0">
                <a:solidFill>
                  <a:schemeClr val="tx1"/>
                </a:solidFill>
                <a:latin typeface="돋움"/>
                <a:ea typeface="굴림"/>
              </a:rPr>
              <a:t>헤더</a:t>
            </a:r>
          </a:p>
        </p:txBody>
      </p:sp>
      <p:cxnSp>
        <p:nvCxnSpPr>
          <p:cNvPr id="56365" name="직선 화살표 연결선 56364"/>
          <p:cNvCxnSpPr/>
          <p:nvPr/>
        </p:nvCxnSpPr>
        <p:spPr>
          <a:xfrm flipH="1">
            <a:off x="1726695" y="3994506"/>
            <a:ext cx="504290" cy="0"/>
          </a:xfrm>
          <a:prstGeom prst="straightConnector1">
            <a:avLst/>
          </a:prstGeom>
          <a:noFill/>
          <a:ln w="9544" cap="flat" cmpd="sng" algn="ctr">
            <a:solidFill>
              <a:schemeClr val="tx1"/>
            </a:solidFill>
            <a:prstDash val="solid"/>
            <a:round/>
            <a:headEnd w="med" len="med"/>
            <a:tailEnd type="triangle" w="med" len="med"/>
          </a:ln>
        </p:spPr>
      </p:cxnSp>
      <p:sp>
        <p:nvSpPr>
          <p:cNvPr id="56366" name="TextBox 56365"/>
          <p:cNvSpPr txBox="1"/>
          <p:nvPr/>
        </p:nvSpPr>
        <p:spPr>
          <a:xfrm>
            <a:off x="453337" y="3693204"/>
            <a:ext cx="1255903" cy="52168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2800" b="1" i="0" u="none" baseline="0">
                <a:solidFill>
                  <a:schemeClr val="tx1"/>
                </a:solidFill>
                <a:latin typeface="돋움"/>
                <a:ea typeface="굴림"/>
              </a:rPr>
              <a:t>콘텐츠</a:t>
            </a:r>
          </a:p>
        </p:txBody>
      </p:sp>
      <p:cxnSp>
        <p:nvCxnSpPr>
          <p:cNvPr id="56367" name="직선 화살표 연결선 56366"/>
          <p:cNvCxnSpPr/>
          <p:nvPr/>
        </p:nvCxnSpPr>
        <p:spPr>
          <a:xfrm flipH="1">
            <a:off x="1726695" y="6388924"/>
            <a:ext cx="504290" cy="0"/>
          </a:xfrm>
          <a:prstGeom prst="straightConnector1">
            <a:avLst/>
          </a:prstGeom>
          <a:noFill/>
          <a:ln w="9544" cap="flat" cmpd="sng" algn="ctr">
            <a:solidFill>
              <a:schemeClr val="tx1"/>
            </a:solidFill>
            <a:prstDash val="solid"/>
            <a:round/>
            <a:headEnd w="med" len="med"/>
            <a:tailEnd type="triangle" w="med" len="med"/>
          </a:ln>
        </p:spPr>
      </p:cxnSp>
      <p:sp>
        <p:nvSpPr>
          <p:cNvPr id="56368" name="TextBox 56367"/>
          <p:cNvSpPr txBox="1"/>
          <p:nvPr/>
        </p:nvSpPr>
        <p:spPr>
          <a:xfrm>
            <a:off x="504084" y="6033752"/>
            <a:ext cx="892756" cy="52169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2800" b="1" i="0" u="none" baseline="0">
                <a:solidFill>
                  <a:schemeClr val="tx1"/>
                </a:solidFill>
                <a:latin typeface="돋움"/>
                <a:ea typeface="굴림"/>
              </a:rPr>
              <a:t>푸터</a:t>
            </a:r>
          </a:p>
        </p:txBody>
      </p:sp>
    </p:spTree>
    <p:extLst>
      <p:ext uri="{BB962C8B-B14F-4D97-AF65-F5344CB8AC3E}">
        <p14:creationId xmlns:p14="http://schemas.microsoft.com/office/powerpoint/2010/main" val="377779058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2" name="제목 1"/>
          <p:cNvSpPr>
            <a:spLocks noGrp="1"/>
          </p:cNvSpPr>
          <p:nvPr>
            <p:ph type="title"/>
          </p:nvPr>
        </p:nvSpPr>
        <p:spPr>
          <a:xfrm>
            <a:off x="493650" y="2488735"/>
            <a:ext cx="8912160" cy="944376"/>
          </a:xfrm>
          <a:noFill/>
          <a:ln>
            <a:noFill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1028836" rtl="0" eaLnBrk="0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4400" b="0" i="0" u="none" baseline="0">
                <a:solidFill>
                  <a:srgbClr val="000000">
                    <a:alpha val="100000"/>
                  </a:srgbClr>
                </a:solidFill>
                <a:latin typeface="굴림"/>
                <a:ea typeface="굴림"/>
                <a:sym typeface="굴림"/>
              </a:rPr>
              <a:t>프로토타입</a:t>
            </a:r>
            <a:endParaRPr kumimoji="1" lang="ko-KR" altLang="en-US" sz="4400" b="0" i="0" u="none">
              <a:solidFill>
                <a:srgbClr val="000000">
                  <a:alpha val="100000"/>
                </a:srgbClr>
              </a:solidFill>
              <a:latin typeface="굴림"/>
              <a:ea typeface="굴림"/>
              <a:sym typeface="굴림"/>
            </a:endParaRPr>
          </a:p>
        </p:txBody>
      </p:sp>
    </p:spTree>
    <p:extLst>
      <p:ext uri="{BB962C8B-B14F-4D97-AF65-F5344CB8AC3E}">
        <p14:creationId xmlns:p14="http://schemas.microsoft.com/office/powerpoint/2010/main" val="14225645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hlinkClick r:id="" action="ppaction://media"/>
          </p:cNvPr>
          <p:cNvPicPr>
            <a:picLocks noRot="1"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 rotWithShape="1">
          <a:blip r:embed="rId4"/>
          <a:stretch>
            <a:fillRect/>
          </a:stretch>
        </p:blipFill>
        <p:spPr>
          <a:xfrm>
            <a:off x="1973163" y="0"/>
            <a:ext cx="5951543" cy="6850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082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705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746" name="표 31745"/>
          <p:cNvGraphicFramePr>
            <a:graphicFrameLocks noGrp="1"/>
          </p:cNvGraphicFramePr>
          <p:nvPr/>
        </p:nvGraphicFramePr>
        <p:xfrm>
          <a:off x="1411" y="17454"/>
          <a:ext cx="9895184" cy="6834377"/>
        </p:xfrm>
        <a:graphic>
          <a:graphicData uri="http://schemas.openxmlformats.org/drawingml/2006/table">
            <a:tbl>
              <a:tblPr firstRow="1" bandRow="1"/>
              <a:tblGrid>
                <a:gridCol w="9467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122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78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2758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9487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7584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44231">
                <a:tc gridSpan="6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Project : OO </a:t>
                      </a: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웹 사이트</a:t>
                      </a:r>
                      <a:endParaRPr kumimoji="1" lang="en-US" altLang="ko-KR" sz="900" b="1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5817"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Page Subject</a:t>
                      </a:r>
                    </a:p>
                  </a:txBody>
                  <a:tcPr marL="54000" marR="54000" marT="53996" marB="53996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 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메뉴설계서</a:t>
                      </a:r>
                      <a:endParaRPr kumimoji="1" lang="ko-KR" altLang="en-US" sz="900" b="0" i="0" u="none">
                        <a:solidFill>
                          <a:srgbClr val="333333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tabLst>
                          <a:tab pos="266735" algn="r"/>
                        </a:tabLst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ID</a:t>
                      </a:r>
                    </a:p>
                  </a:txBody>
                  <a:tcPr marL="54000" marR="28800" marT="53996" marB="53996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 anchorCtr="1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Page</a:t>
                      </a:r>
                    </a:p>
                  </a:txBody>
                  <a:tcPr marL="54000" marR="28800" marT="53996" marB="53996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 anchorCtr="1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4231">
                <a:tc gridSpan="2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IA(Information Architecture)</a:t>
                      </a:r>
                    </a:p>
                  </a:txBody>
                  <a:tcPr marL="54000" marR="54000" marT="53996" marB="53996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>
                      <a:noFill/>
                    </a:lnB>
                    <a:solidFill>
                      <a:srgbClr val="DFDFDF">
                        <a:alpha val="10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ko-KR" sz="900" b="0" i="0" u="none" baseline="0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5817">
                <a:tc rowSpan="6" gridSpan="2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90000" marR="90000" marT="46797" marB="46797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rowSpan="6"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사이트 맵 설명 </a:t>
                      </a:r>
                    </a:p>
                  </a:txBody>
                  <a:tcPr marL="54000" marR="54000" marT="53996" marB="53996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29578">
                <a:tc gridSpan="2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900" b="0" i="0" u="none" baseline="0">
                        <a:solidFill>
                          <a:srgbClr val="333333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5817">
                <a:tc gridSpan="2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메뉴 구조 설명</a:t>
                      </a:r>
                      <a:endParaRPr kumimoji="1" lang="ko-KR" altLang="en-US" sz="900" b="0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30365">
                <a:tc gridSpan="2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4231">
                <a:tc gridSpan="2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기타</a:t>
                      </a:r>
                      <a:endParaRPr kumimoji="1" lang="ko-KR" altLang="en-US" sz="900" b="0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01527">
                <a:tc gridSpan="2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31780" name="그림 31779"/>
          <p:cNvPicPr>
            <a:picLocks noChangeAspect="1"/>
          </p:cNvPicPr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17248" y="1274918"/>
            <a:ext cx="7825675" cy="341409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309347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6" name="제목 1"/>
          <p:cNvSpPr>
            <a:spLocks noGrp="1"/>
          </p:cNvSpPr>
          <p:nvPr>
            <p:ph type="title"/>
          </p:nvPr>
        </p:nvSpPr>
        <p:spPr>
          <a:xfrm>
            <a:off x="480923" y="0"/>
            <a:ext cx="8910598" cy="1139626"/>
          </a:xfrm>
          <a:noFill/>
          <a:ln>
            <a:noFill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393752" rtl="0" eaLnBrk="0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4400" b="0" i="0" u="none" baseline="0">
                <a:solidFill>
                  <a:srgbClr val="000000">
                    <a:alpha val="100000"/>
                  </a:srgbClr>
                </a:solidFill>
                <a:latin typeface="굴림"/>
                <a:ea typeface="굴림"/>
                <a:sym typeface="돋움"/>
              </a:rPr>
              <a:t>사용자 시나리오</a:t>
            </a:r>
            <a:endParaRPr kumimoji="1" lang="ko-KR" altLang="en-US" sz="4400" b="0" i="0" u="none">
              <a:solidFill>
                <a:srgbClr val="000000">
                  <a:alpha val="100000"/>
                </a:srgbClr>
              </a:solidFill>
              <a:latin typeface="굴림"/>
              <a:ea typeface="굴림"/>
              <a:sym typeface="돋움"/>
            </a:endParaRPr>
          </a:p>
        </p:txBody>
      </p:sp>
      <p:sp>
        <p:nvSpPr>
          <p:cNvPr id="13317" name="TextBox 13316"/>
          <p:cNvSpPr txBox="1"/>
          <p:nvPr/>
        </p:nvSpPr>
        <p:spPr>
          <a:xfrm>
            <a:off x="0" y="1264403"/>
            <a:ext cx="9897842" cy="544029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1300" b="1" i="0" u="none" baseline="0">
                <a:solidFill>
                  <a:srgbClr val="000000">
                    <a:alpha val="100000"/>
                  </a:srgbClr>
                </a:solidFill>
                <a:latin typeface="굴림"/>
                <a:ea typeface="굴림"/>
              </a:rPr>
              <a:t>- 사용자그룹: </a:t>
            </a:r>
            <a:r>
              <a:rPr kumimoji="1" lang="ko-KR" altLang="en-US" sz="1300" b="0" i="0" u="none" baseline="0">
                <a:solidFill>
                  <a:srgbClr val="000000">
                    <a:alpha val="100000"/>
                  </a:srgbClr>
                </a:solidFill>
                <a:latin typeface="굴림"/>
                <a:ea typeface="굴림"/>
              </a:rPr>
              <a:t>휴가 계획을 세우고 있는 직장인 A는 마땅한 곳이 떠오르지 않아 문화관광 사이트를 통해 휴가지를 정하려고 한다.  </a:t>
            </a:r>
          </a:p>
          <a:p>
            <a:pPr marL="0" lvl="0" indent="0" algn="l" defTabSz="393752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1" lang="ko-KR" altLang="en-US" sz="1300" b="0" i="0" u="none" baseline="0">
              <a:solidFill>
                <a:srgbClr val="000000">
                  <a:alpha val="100000"/>
                </a:srgbClr>
              </a:solidFill>
              <a:latin typeface="굴림"/>
              <a:ea typeface="굴림"/>
            </a:endParaRPr>
          </a:p>
          <a:p>
            <a:pPr marL="0" lvl="0" indent="0" algn="l" defTabSz="393752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1" lang="ko-KR" altLang="en-US" sz="1300" b="0" i="0" u="none" baseline="0">
              <a:solidFill>
                <a:srgbClr val="000000">
                  <a:alpha val="100000"/>
                </a:srgbClr>
              </a:solidFill>
              <a:latin typeface="굴림"/>
              <a:ea typeface="굴림"/>
            </a:endParaRPr>
          </a:p>
          <a:p>
            <a:pPr marL="0" lvl="0" indent="0" algn="l" defTabSz="393752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1300" b="1" i="0" u="none" baseline="0">
                <a:solidFill>
                  <a:srgbClr val="000000">
                    <a:alpha val="100000"/>
                  </a:srgbClr>
                </a:solidFill>
                <a:latin typeface="굴림"/>
                <a:ea typeface="굴림"/>
              </a:rPr>
              <a:t>- 시놉시스: </a:t>
            </a:r>
            <a:r>
              <a:rPr kumimoji="1" lang="ko-KR" altLang="en-US" sz="1300" b="0" i="0" u="none" baseline="0">
                <a:solidFill>
                  <a:srgbClr val="000000">
                    <a:alpha val="100000"/>
                  </a:srgbClr>
                </a:solidFill>
                <a:latin typeface="굴림"/>
                <a:ea typeface="굴림"/>
              </a:rPr>
              <a:t>휴가 기간이 짧기 때문에 해외여행은 피하고, 국내에서 가 보지 않았던 곳으로 여행을 가려고 한다. 도심보다는 자연 친화적인 곳을 선호하며, 3박 정도 머무를 수 있는 숙박시설에 대한 안내와 여행 중 식사를 해결할 수 있는 음식점 정보가 필요하다. 또한 지역을 대표하는 축제, 문화재를 사전에 둘러보고 싶으며, 여행을 다녀온 후 사진으로 후기를 남길 수 있으면 좋겠다.</a:t>
            </a:r>
          </a:p>
          <a:p>
            <a:pPr marL="0" lvl="0" indent="0" algn="l" defTabSz="393752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1" lang="ko-KR" altLang="en-US" sz="1300" b="0" i="0" u="none" baseline="0">
              <a:solidFill>
                <a:srgbClr val="000000">
                  <a:alpha val="100000"/>
                </a:srgbClr>
              </a:solidFill>
              <a:latin typeface="굴림"/>
              <a:ea typeface="굴림"/>
            </a:endParaRPr>
          </a:p>
          <a:p>
            <a:pPr marL="0" lvl="0" indent="0" algn="l" defTabSz="393752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1" lang="ko-KR" altLang="en-US" sz="1300" b="0" i="0" u="none" baseline="0">
              <a:solidFill>
                <a:srgbClr val="000000">
                  <a:alpha val="100000"/>
                </a:srgbClr>
              </a:solidFill>
              <a:latin typeface="굴림"/>
              <a:ea typeface="굴림"/>
            </a:endParaRPr>
          </a:p>
          <a:p>
            <a:pPr marL="0" lvl="0" indent="0" algn="l" defTabSz="393752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1300" b="1" i="0" u="none" baseline="0">
                <a:solidFill>
                  <a:srgbClr val="000000">
                    <a:alpha val="100000"/>
                  </a:srgbClr>
                </a:solidFill>
                <a:latin typeface="굴림"/>
                <a:ea typeface="굴림"/>
              </a:rPr>
              <a:t>- 사용자 니즈: </a:t>
            </a:r>
            <a:r>
              <a:rPr kumimoji="1" lang="ko-KR" altLang="en-US" sz="1300" b="0" i="0" u="none" baseline="0">
                <a:solidFill>
                  <a:srgbClr val="000000">
                    <a:alpha val="100000"/>
                  </a:srgbClr>
                </a:solidFill>
                <a:latin typeface="굴림"/>
                <a:ea typeface="굴림"/>
              </a:rPr>
              <a:t>문화관광 사이트에 제공된 정보를 탐색하여 여행지를 선정하고 싶다.</a:t>
            </a:r>
          </a:p>
          <a:p>
            <a:pPr marL="0" lvl="0" indent="0" algn="l" defTabSz="393752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1" lang="ko-KR" altLang="en-US" sz="1300" b="0" i="0" u="none" baseline="0">
              <a:solidFill>
                <a:srgbClr val="000000">
                  <a:alpha val="100000"/>
                </a:srgbClr>
              </a:solidFill>
              <a:latin typeface="굴림"/>
              <a:ea typeface="굴림"/>
            </a:endParaRPr>
          </a:p>
          <a:p>
            <a:pPr marL="0" lvl="0" indent="0" algn="l" defTabSz="393752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1" lang="ko-KR" altLang="en-US" sz="1300" b="0" i="0" u="none" baseline="0">
              <a:solidFill>
                <a:srgbClr val="000000">
                  <a:alpha val="100000"/>
                </a:srgbClr>
              </a:solidFill>
              <a:latin typeface="굴림"/>
              <a:ea typeface="굴림"/>
            </a:endParaRPr>
          </a:p>
          <a:p>
            <a:pPr marL="0" lvl="0" indent="0" algn="l" defTabSz="393752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1300" b="1" i="0" u="none" baseline="0">
                <a:solidFill>
                  <a:srgbClr val="000000">
                    <a:alpha val="100000"/>
                  </a:srgbClr>
                </a:solidFill>
                <a:latin typeface="굴림"/>
                <a:ea typeface="굴림"/>
              </a:rPr>
              <a:t>- 사용자 불만사항: </a:t>
            </a:r>
            <a:r>
              <a:rPr kumimoji="1" lang="ko-KR" altLang="en-US" sz="1300" b="0" i="0" u="none" baseline="0">
                <a:solidFill>
                  <a:srgbClr val="000000">
                    <a:alpha val="100000"/>
                  </a:srgbClr>
                </a:solidFill>
                <a:latin typeface="굴림"/>
                <a:ea typeface="굴림"/>
              </a:rPr>
              <a:t>컴퓨터를 통해 보는 것으로는 한계가 있고 직접 방문해 볼 시간은 없다. 문화재와 행사 일정에 대한 자세한 정보를 얻고 싶다. </a:t>
            </a:r>
          </a:p>
          <a:p>
            <a:pPr marL="0" lvl="0" indent="0" algn="l" defTabSz="393752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300" b="1" i="0" u="none" baseline="0">
              <a:solidFill>
                <a:srgbClr val="000000">
                  <a:alpha val="100000"/>
                </a:srgbClr>
              </a:solidFill>
              <a:latin typeface="굴림"/>
              <a:ea typeface="굴림"/>
            </a:endParaRPr>
          </a:p>
          <a:p>
            <a:pPr marL="0" lvl="0" indent="0" algn="l" defTabSz="393752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300" b="1" i="0" u="none" baseline="0">
              <a:solidFill>
                <a:srgbClr val="000000">
                  <a:alpha val="100000"/>
                </a:srgbClr>
              </a:solidFill>
              <a:latin typeface="굴림"/>
              <a:ea typeface="굴림"/>
            </a:endParaRPr>
          </a:p>
          <a:p>
            <a:pPr marL="0" lvl="0" indent="0" algn="l" defTabSz="393752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1300" b="1" i="0" u="none" baseline="0">
                <a:solidFill>
                  <a:srgbClr val="000000">
                    <a:alpha val="100000"/>
                  </a:srgbClr>
                </a:solidFill>
                <a:latin typeface="굴림"/>
                <a:ea typeface="굴림"/>
              </a:rPr>
              <a:t>- 대안:</a:t>
            </a:r>
            <a:r>
              <a:rPr kumimoji="1" lang="ko-KR" altLang="en-US" sz="1300" b="0" i="0" u="none" baseline="0">
                <a:solidFill>
                  <a:srgbClr val="000000">
                    <a:alpha val="100000"/>
                  </a:srgbClr>
                </a:solidFill>
                <a:latin typeface="굴림"/>
                <a:ea typeface="굴림"/>
              </a:rPr>
              <a:t> 해당 지역의 정보 제공을 위해 관광안내 책자를 제공하며, 문화관광 기타 불만 의견은 고객 민원 게시판을 통해 접수하고 해당 문제점을 개선한다.</a:t>
            </a:r>
          </a:p>
          <a:p>
            <a:pPr marL="0" lvl="0" indent="0" algn="l" defTabSz="393752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1" lang="ko-KR" altLang="en-US" sz="1300" b="0" i="0" u="none" baseline="0">
              <a:solidFill>
                <a:srgbClr val="000000">
                  <a:alpha val="100000"/>
                </a:srgbClr>
              </a:solidFill>
              <a:latin typeface="굴림"/>
              <a:ea typeface="굴림"/>
            </a:endParaRPr>
          </a:p>
          <a:p>
            <a:pPr marL="0" lvl="0" indent="0" algn="l" defTabSz="393752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1" lang="ko-KR" altLang="en-US" sz="1300" b="0" i="0" u="none" baseline="0">
              <a:solidFill>
                <a:srgbClr val="000000">
                  <a:alpha val="100000"/>
                </a:srgbClr>
              </a:solidFill>
              <a:latin typeface="굴림"/>
              <a:ea typeface="굴림"/>
            </a:endParaRPr>
          </a:p>
          <a:p>
            <a:pPr marL="0" lvl="0" indent="0" algn="l" defTabSz="393752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1300" b="1" i="0" u="none" baseline="0">
                <a:solidFill>
                  <a:srgbClr val="000000">
                    <a:alpha val="100000"/>
                  </a:srgbClr>
                </a:solidFill>
                <a:latin typeface="굴림"/>
                <a:ea typeface="굴림"/>
              </a:rPr>
              <a:t>- 서비스 구성</a:t>
            </a:r>
          </a:p>
          <a:p>
            <a:pPr marL="0" lvl="0" indent="0" algn="l" defTabSz="393752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300" b="0" i="0" u="none" baseline="0">
                <a:solidFill>
                  <a:srgbClr val="000000">
                    <a:alpha val="100000"/>
                  </a:srgbClr>
                </a:solidFill>
                <a:latin typeface="굴림"/>
                <a:ea typeface="굴림"/>
              </a:rPr>
              <a:t>1. 숙박시설 안내와 음식점 정보 제공</a:t>
            </a:r>
          </a:p>
          <a:p>
            <a:pPr marL="0" lvl="0" indent="0" algn="l" defTabSz="393752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300" b="0" i="0" u="none" baseline="0">
                <a:solidFill>
                  <a:srgbClr val="000000">
                    <a:alpha val="100000"/>
                  </a:srgbClr>
                </a:solidFill>
                <a:latin typeface="굴림"/>
                <a:ea typeface="굴림"/>
              </a:rPr>
              <a:t>2. 축제행사와 문화재 정보가 담긴 관광안내 책자 제공</a:t>
            </a:r>
          </a:p>
          <a:p>
            <a:pPr marL="0" lvl="0" indent="0" algn="l" defTabSz="393752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300" b="0" i="0" u="none" baseline="0">
                <a:solidFill>
                  <a:srgbClr val="000000">
                    <a:alpha val="100000"/>
                  </a:srgbClr>
                </a:solidFill>
                <a:latin typeface="굴림"/>
                <a:ea typeface="굴림"/>
              </a:rPr>
              <a:t>3. 여행 갤러리 게시판을 운영하여 여행 후기를 남길 수 있도록 서비스 제공</a:t>
            </a:r>
          </a:p>
          <a:p>
            <a:pPr marL="0" lvl="0" indent="0" algn="l" defTabSz="393752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1" lang="ko-KR" altLang="en-US" sz="1300" b="0" i="0" u="none" baseline="0">
              <a:solidFill>
                <a:srgbClr val="000000">
                  <a:alpha val="100000"/>
                </a:srgbClr>
              </a:solidFill>
              <a:latin typeface="굴림"/>
              <a:ea typeface="굴림"/>
            </a:endParaRPr>
          </a:p>
          <a:p>
            <a:pPr marL="0" lvl="0" indent="0" algn="l" defTabSz="393752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1" lang="ko-KR" altLang="en-US" sz="1300" b="0" i="0" u="none" baseline="0">
              <a:solidFill>
                <a:srgbClr val="000000">
                  <a:alpha val="100000"/>
                </a:srgbClr>
              </a:solidFill>
              <a:latin typeface="굴림"/>
              <a:ea typeface="굴림"/>
            </a:endParaRPr>
          </a:p>
          <a:p>
            <a:pPr marL="0" lvl="0" indent="0" algn="l" defTabSz="393752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1300" b="1" i="0" u="none" baseline="0">
                <a:solidFill>
                  <a:srgbClr val="000000">
                    <a:alpha val="100000"/>
                  </a:srgbClr>
                </a:solidFill>
                <a:latin typeface="굴림"/>
                <a:ea typeface="굴림"/>
              </a:rPr>
              <a:t>- 감성 요소: </a:t>
            </a:r>
            <a:r>
              <a:rPr kumimoji="1" lang="ko-KR" altLang="en-US" sz="1300" b="0" i="0" u="none" baseline="0">
                <a:solidFill>
                  <a:srgbClr val="000000">
                    <a:alpha val="100000"/>
                  </a:srgbClr>
                </a:solidFill>
                <a:latin typeface="굴림"/>
                <a:ea typeface="굴림"/>
              </a:rPr>
              <a:t>낯선 지역 여행 중 생길 수 있는 시행착오를 줄여 안정감을 얻고, 소장 가능한 관광안내 책자와 여행 갤러리 게시판을 이용함으로써 추억을 쌓는다.</a:t>
            </a:r>
            <a:endParaRPr kumimoji="1" lang="ko-KR" altLang="en-US" sz="1300" b="0" i="0" u="none">
              <a:solidFill>
                <a:srgbClr val="000000">
                  <a:alpha val="100000"/>
                </a:srgbClr>
              </a:solidFill>
              <a:latin typeface="굴림"/>
              <a:ea typeface="굴림"/>
            </a:endParaRPr>
          </a:p>
        </p:txBody>
      </p:sp>
    </p:spTree>
    <p:extLst>
      <p:ext uri="{BB962C8B-B14F-4D97-AF65-F5344CB8AC3E}">
        <p14:creationId xmlns:p14="http://schemas.microsoft.com/office/powerpoint/2010/main" val="23875615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제목 1"/>
          <p:cNvSpPr>
            <a:spLocks noGrp="1"/>
          </p:cNvSpPr>
          <p:nvPr>
            <p:ph type="title"/>
          </p:nvPr>
        </p:nvSpPr>
        <p:spPr>
          <a:xfrm>
            <a:off x="504084" y="155419"/>
            <a:ext cx="8905525" cy="943502"/>
          </a:xfrm>
          <a:noFill/>
          <a:ln>
            <a:noFill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rtl="0" eaLnBrk="0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4400" b="0" i="0" u="none" baseline="0">
                <a:solidFill>
                  <a:schemeClr val="tx2"/>
                </a:solidFill>
                <a:latin typeface="굴림"/>
                <a:ea typeface="굴림"/>
              </a:rPr>
              <a:t>UI 프로세스</a:t>
            </a:r>
          </a:p>
        </p:txBody>
      </p:sp>
      <p:sp>
        <p:nvSpPr>
          <p:cNvPr id="33795" name="TextBox 33794"/>
          <p:cNvSpPr txBox="1"/>
          <p:nvPr/>
        </p:nvSpPr>
        <p:spPr>
          <a:xfrm>
            <a:off x="504084" y="1362136"/>
            <a:ext cx="5456521" cy="237928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/>
            </a:pPr>
            <a:r>
              <a:rPr kumimoji="1" lang="ko-KR" altLang="en-US" sz="3200" b="0" i="0" u="none" baseline="0">
                <a:solidFill>
                  <a:srgbClr val="333333">
                    <a:alpha val="100000"/>
                  </a:srgbClr>
                </a:solidFill>
                <a:latin typeface="굴림"/>
                <a:ea typeface="굴림"/>
              </a:rPr>
              <a:t>로그인</a:t>
            </a:r>
          </a:p>
          <a:p>
            <a:pPr marL="0" lvl="0" indent="0" algn="l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/>
            </a:pPr>
            <a:endParaRPr kumimoji="1" lang="en-US" altLang="ko-KR" sz="800" b="0" i="0" u="none" baseline="0">
              <a:solidFill>
                <a:srgbClr val="333333">
                  <a:alpha val="100000"/>
                </a:srgbClr>
              </a:solidFill>
              <a:latin typeface="굴림"/>
              <a:ea typeface="굴림"/>
            </a:endParaRPr>
          </a:p>
          <a:p>
            <a:pPr marL="0" lvl="0" indent="0" algn="l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/>
            </a:pPr>
            <a:r>
              <a:rPr kumimoji="1" lang="en-US" altLang="ko-KR" sz="1200" b="0" i="0" u="none" baseline="0">
                <a:solidFill>
                  <a:srgbClr val="333333">
                    <a:alpha val="100000"/>
                  </a:srgbClr>
                </a:solidFill>
                <a:latin typeface="굴림"/>
                <a:ea typeface="굴림"/>
              </a:rPr>
              <a:t>-</a:t>
            </a:r>
            <a:r>
              <a:rPr kumimoji="1" lang="ko-KR" altLang="en-US" sz="1200" b="0" i="0" u="none" baseline="0">
                <a:solidFill>
                  <a:srgbClr val="333333">
                    <a:alpha val="100000"/>
                  </a:srgbClr>
                </a:solidFill>
                <a:latin typeface="굴림"/>
                <a:ea typeface="굴림"/>
              </a:rPr>
              <a:t>메인 페이지 에서 로그인 을 </a:t>
            </a:r>
          </a:p>
          <a:p>
            <a:pPr marL="0" lvl="0" indent="0" algn="l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/>
            </a:pPr>
            <a:r>
              <a:rPr kumimoji="1" lang="ko-KR" altLang="en-US" sz="1200" b="0" i="0" u="none" baseline="0">
                <a:solidFill>
                  <a:srgbClr val="333333">
                    <a:alpha val="100000"/>
                  </a:srgbClr>
                </a:solidFill>
                <a:latin typeface="굴림"/>
                <a:ea typeface="굴림"/>
              </a:rPr>
              <a:t>누르면</a:t>
            </a:r>
            <a:r>
              <a:rPr kumimoji="1" lang="en-US" altLang="ko-KR" sz="1200" b="0" i="0" u="none" baseline="0">
                <a:solidFill>
                  <a:srgbClr val="333333">
                    <a:alpha val="100000"/>
                  </a:srgbClr>
                </a:solidFill>
                <a:latin typeface="굴림"/>
                <a:ea typeface="굴림"/>
              </a:rPr>
              <a:t> </a:t>
            </a:r>
            <a:r>
              <a:rPr kumimoji="1" lang="ko-KR" altLang="en-US" sz="1200" b="0" i="0" u="none" baseline="0">
                <a:solidFill>
                  <a:srgbClr val="333333">
                    <a:alpha val="100000"/>
                  </a:srgbClr>
                </a:solidFill>
                <a:latin typeface="굴림"/>
                <a:ea typeface="굴림"/>
              </a:rPr>
              <a:t>로그인 페이지로 갑니다</a:t>
            </a:r>
          </a:p>
          <a:p>
            <a:pPr marL="0" lvl="0" indent="0" algn="l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/>
            </a:pPr>
            <a:r>
              <a:rPr kumimoji="1" lang="en-US" altLang="ko-KR" sz="1200" b="0" i="0" u="none" baseline="0">
                <a:solidFill>
                  <a:srgbClr val="333333">
                    <a:alpha val="100000"/>
                  </a:srgbClr>
                </a:solidFill>
                <a:latin typeface="굴림"/>
                <a:ea typeface="굴림"/>
              </a:rPr>
              <a:t>-</a:t>
            </a:r>
            <a:r>
              <a:rPr kumimoji="1" lang="ko-KR" altLang="en-US" sz="1200" b="0" i="0" u="none" baseline="0">
                <a:solidFill>
                  <a:srgbClr val="333333">
                    <a:alpha val="100000"/>
                  </a:srgbClr>
                </a:solidFill>
                <a:latin typeface="굴림"/>
                <a:ea typeface="굴림"/>
              </a:rPr>
              <a:t>로그인 을 완료하면 다시 </a:t>
            </a:r>
          </a:p>
          <a:p>
            <a:pPr marL="0" lvl="0" indent="0" algn="l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/>
            </a:pPr>
            <a:r>
              <a:rPr kumimoji="1" lang="ko-KR" altLang="en-US" sz="1200" b="0" i="0" u="none" baseline="0">
                <a:solidFill>
                  <a:srgbClr val="333333">
                    <a:alpha val="100000"/>
                  </a:srgbClr>
                </a:solidFill>
                <a:latin typeface="굴림"/>
                <a:ea typeface="굴림"/>
              </a:rPr>
              <a:t>메인 페이지 로 돌아옵니다</a:t>
            </a:r>
          </a:p>
          <a:p>
            <a:pPr marL="0" lvl="0" indent="0" algn="l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/>
            </a:pPr>
            <a:r>
              <a:rPr kumimoji="1" lang="en-US" altLang="ko-KR" sz="1200" b="0" i="0" u="none" baseline="0">
                <a:solidFill>
                  <a:srgbClr val="333333">
                    <a:alpha val="100000"/>
                  </a:srgbClr>
                </a:solidFill>
                <a:latin typeface="굴림"/>
                <a:ea typeface="굴림"/>
              </a:rPr>
              <a:t>-</a:t>
            </a:r>
            <a:r>
              <a:rPr kumimoji="1" lang="ko-KR" altLang="en-US" sz="1200" b="0" i="0" u="none" baseline="0">
                <a:solidFill>
                  <a:srgbClr val="333333">
                    <a:alpha val="100000"/>
                  </a:srgbClr>
                </a:solidFill>
                <a:latin typeface="굴림"/>
                <a:ea typeface="굴림"/>
              </a:rPr>
              <a:t>아이디가 없을 경우 회원가입을 클릭 할 시 약관동의 페이지로 연결이 되고 </a:t>
            </a:r>
          </a:p>
          <a:p>
            <a:pPr marL="0" lvl="0" indent="0" algn="l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/>
            </a:pPr>
            <a:r>
              <a:rPr kumimoji="1" lang="en-US" altLang="ko-KR" sz="1200" b="0" i="0" u="none" baseline="0">
                <a:solidFill>
                  <a:srgbClr val="333333">
                    <a:alpha val="100000"/>
                  </a:srgbClr>
                </a:solidFill>
                <a:latin typeface="굴림"/>
                <a:ea typeface="굴림"/>
              </a:rPr>
              <a:t>-</a:t>
            </a:r>
            <a:r>
              <a:rPr kumimoji="1" lang="ko-KR" altLang="en-US" sz="1200" b="0" i="0" u="none" baseline="0">
                <a:solidFill>
                  <a:srgbClr val="333333">
                    <a:alpha val="100000"/>
                  </a:srgbClr>
                </a:solidFill>
                <a:latin typeface="굴림"/>
                <a:ea typeface="굴림"/>
              </a:rPr>
              <a:t>모든 약관에 동의를 할 경우 회원가입 기입하는 페이지로 이동합니다 </a:t>
            </a:r>
          </a:p>
          <a:p>
            <a:pPr marL="0" lvl="0" indent="0" algn="l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/>
            </a:pPr>
            <a:r>
              <a:rPr kumimoji="1" lang="en-US" altLang="ko-KR" sz="1200" b="0" i="0" u="none" baseline="0">
                <a:solidFill>
                  <a:srgbClr val="333333">
                    <a:alpha val="100000"/>
                  </a:srgbClr>
                </a:solidFill>
                <a:latin typeface="굴림"/>
                <a:ea typeface="굴림"/>
              </a:rPr>
              <a:t>-</a:t>
            </a:r>
            <a:r>
              <a:rPr kumimoji="1" lang="ko-KR" altLang="en-US" sz="1200" b="0" i="0" u="none" baseline="0">
                <a:solidFill>
                  <a:srgbClr val="333333">
                    <a:alpha val="100000"/>
                  </a:srgbClr>
                </a:solidFill>
                <a:latin typeface="굴림"/>
                <a:ea typeface="굴림"/>
              </a:rPr>
              <a:t>회원가입이 완료되면 로그인 페이지로 연결합니다 </a:t>
            </a:r>
          </a:p>
          <a:p>
            <a:pPr marL="0" lvl="0" indent="0" algn="l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1" lang="ko-KR" altLang="en-US" sz="800" b="0" i="0" u="none">
              <a:solidFill>
                <a:schemeClr val="tx1"/>
              </a:solidFill>
              <a:latin typeface="돋움"/>
              <a:ea typeface="굴림"/>
            </a:endParaRPr>
          </a:p>
        </p:txBody>
      </p:sp>
      <p:sp>
        <p:nvSpPr>
          <p:cNvPr id="33796" name="TextBox 33795"/>
          <p:cNvSpPr txBox="1"/>
          <p:nvPr/>
        </p:nvSpPr>
        <p:spPr>
          <a:xfrm>
            <a:off x="504084" y="3929484"/>
            <a:ext cx="6480939" cy="288851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/>
            </a:pPr>
            <a:r>
              <a:rPr kumimoji="1" lang="ko-KR" altLang="en-US" sz="3200" b="0" i="0" u="none" baseline="0">
                <a:solidFill>
                  <a:srgbClr val="333333">
                    <a:alpha val="100000"/>
                  </a:srgbClr>
                </a:solidFill>
                <a:latin typeface="굴림"/>
                <a:ea typeface="굴림"/>
              </a:rPr>
              <a:t>공지사항</a:t>
            </a:r>
          </a:p>
          <a:p>
            <a:pPr marL="0" lvl="0" indent="0" algn="l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/>
            </a:pPr>
            <a:endParaRPr kumimoji="1" lang="en-US" altLang="ko-KR" sz="1200" b="0" i="0" u="none" baseline="0">
              <a:solidFill>
                <a:srgbClr val="333333">
                  <a:alpha val="100000"/>
                </a:srgbClr>
              </a:solidFill>
              <a:latin typeface="굴림"/>
              <a:ea typeface="굴림"/>
            </a:endParaRPr>
          </a:p>
          <a:p>
            <a:pPr marL="0" lvl="0" indent="0" algn="l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/>
            </a:pPr>
            <a:r>
              <a:rPr kumimoji="1" lang="en-US" altLang="ko-KR" sz="1200" b="0" i="0" u="none" baseline="0">
                <a:solidFill>
                  <a:srgbClr val="333333">
                    <a:alpha val="100000"/>
                  </a:srgbClr>
                </a:solidFill>
                <a:latin typeface="굴림"/>
                <a:ea typeface="굴림"/>
              </a:rPr>
              <a:t>-</a:t>
            </a:r>
            <a:r>
              <a:rPr kumimoji="1" lang="ko-KR" altLang="en-US" sz="1200" b="0" i="0" u="none" baseline="0">
                <a:solidFill>
                  <a:srgbClr val="333333">
                    <a:alpha val="100000"/>
                  </a:srgbClr>
                </a:solidFill>
                <a:latin typeface="굴림"/>
                <a:ea typeface="굴림"/>
              </a:rPr>
              <a:t>메인화면에서 공지사항을 누르면</a:t>
            </a:r>
          </a:p>
          <a:p>
            <a:pPr marL="0" lvl="0" indent="0" algn="l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/>
            </a:pPr>
            <a:r>
              <a:rPr kumimoji="1" lang="ko-KR" altLang="en-US" sz="1200" b="0" i="0" u="none" baseline="0">
                <a:solidFill>
                  <a:srgbClr val="333333">
                    <a:alpha val="100000"/>
                  </a:srgbClr>
                </a:solidFill>
                <a:latin typeface="굴림"/>
                <a:ea typeface="굴림"/>
              </a:rPr>
              <a:t>공지사항 목록이 있는 페이지로 이동합니다</a:t>
            </a:r>
          </a:p>
          <a:p>
            <a:pPr marL="0" lvl="0" indent="0" algn="l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/>
            </a:pPr>
            <a:r>
              <a:rPr kumimoji="1" lang="en-US" altLang="ko-KR" sz="1200" b="0" i="0" u="none" baseline="0">
                <a:solidFill>
                  <a:srgbClr val="333333">
                    <a:alpha val="100000"/>
                  </a:srgbClr>
                </a:solidFill>
                <a:latin typeface="굴림"/>
                <a:ea typeface="굴림"/>
              </a:rPr>
              <a:t>-</a:t>
            </a:r>
            <a:r>
              <a:rPr kumimoji="1" lang="ko-KR" altLang="en-US" sz="1200" b="0" i="0" u="none" baseline="0">
                <a:solidFill>
                  <a:srgbClr val="333333">
                    <a:alpha val="100000"/>
                  </a:srgbClr>
                </a:solidFill>
                <a:latin typeface="굴림"/>
                <a:ea typeface="굴림"/>
              </a:rPr>
              <a:t>글쓰기를 누르면 글이 써지고</a:t>
            </a:r>
          </a:p>
          <a:p>
            <a:pPr marL="0" lvl="0" indent="0" algn="l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/>
            </a:pPr>
            <a:r>
              <a:rPr kumimoji="1" lang="ko-KR" altLang="en-US" sz="1200" b="0" i="0" u="none" baseline="0">
                <a:solidFill>
                  <a:srgbClr val="333333">
                    <a:alpha val="100000"/>
                  </a:srgbClr>
                </a:solidFill>
                <a:latin typeface="굴림"/>
                <a:ea typeface="굴림"/>
              </a:rPr>
              <a:t>글 등록을 완료하면 해당 글로 이동합니다</a:t>
            </a:r>
          </a:p>
          <a:p>
            <a:pPr marL="0" lvl="0" indent="0" algn="l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/>
            </a:pPr>
            <a:r>
              <a:rPr kumimoji="1" lang="en-US" altLang="ko-KR" sz="1200" b="0" i="0" u="none" baseline="0">
                <a:solidFill>
                  <a:srgbClr val="333333">
                    <a:alpha val="100000"/>
                  </a:srgbClr>
                </a:solidFill>
                <a:latin typeface="굴림"/>
                <a:ea typeface="굴림"/>
              </a:rPr>
              <a:t>-</a:t>
            </a:r>
            <a:r>
              <a:rPr kumimoji="1" lang="ko-KR" altLang="en-US" sz="1200" b="0" i="0" u="none" baseline="0">
                <a:solidFill>
                  <a:srgbClr val="333333">
                    <a:alpha val="100000"/>
                  </a:srgbClr>
                </a:solidFill>
                <a:latin typeface="굴림"/>
                <a:ea typeface="굴림"/>
              </a:rPr>
              <a:t>메인화면에서 자세히 보고싶은 제목을 누르면 글에 대한 내용이 있는 페이지로 이동합니다</a:t>
            </a:r>
          </a:p>
          <a:p>
            <a:pPr marL="0" lvl="0" indent="0" algn="l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/>
            </a:pPr>
            <a:r>
              <a:rPr kumimoji="1" lang="en-US" altLang="ko-KR" sz="1200" b="0" i="0" u="none" baseline="0">
                <a:solidFill>
                  <a:srgbClr val="333333">
                    <a:alpha val="100000"/>
                  </a:srgbClr>
                </a:solidFill>
                <a:latin typeface="굴림"/>
                <a:ea typeface="굴림"/>
              </a:rPr>
              <a:t>-</a:t>
            </a:r>
            <a:r>
              <a:rPr kumimoji="1" lang="ko-KR" altLang="en-US" sz="1200" b="0" i="0" u="none" baseline="0">
                <a:solidFill>
                  <a:srgbClr val="333333">
                    <a:alpha val="100000"/>
                  </a:srgbClr>
                </a:solidFill>
                <a:latin typeface="굴림"/>
                <a:ea typeface="굴림"/>
              </a:rPr>
              <a:t>관리자의 경우 그 화면에서 수정페이지로 이동할 수 있습니다</a:t>
            </a:r>
          </a:p>
          <a:p>
            <a:pPr marL="0" lvl="0" indent="0" algn="l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/>
            </a:pPr>
            <a:r>
              <a:rPr kumimoji="1" lang="ko-KR" altLang="en-US" sz="1200" b="0" i="0" u="none" baseline="0">
                <a:solidFill>
                  <a:srgbClr val="333333">
                    <a:alpha val="100000"/>
                  </a:srgbClr>
                </a:solidFill>
                <a:latin typeface="굴림"/>
                <a:ea typeface="굴림"/>
              </a:rPr>
              <a:t>수정을 완료 할 경우 해당 글로 다시 되돌아갑니다</a:t>
            </a:r>
          </a:p>
          <a:p>
            <a:pPr marL="0" lvl="0" indent="0" algn="l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/>
            </a:pPr>
            <a:r>
              <a:rPr kumimoji="1" lang="en-US" altLang="ko-KR" sz="1200" b="0" i="0" u="none" baseline="0">
                <a:solidFill>
                  <a:srgbClr val="333333">
                    <a:alpha val="100000"/>
                  </a:srgbClr>
                </a:solidFill>
                <a:latin typeface="굴림"/>
                <a:ea typeface="굴림"/>
              </a:rPr>
              <a:t>-</a:t>
            </a:r>
            <a:r>
              <a:rPr kumimoji="1" lang="ko-KR" altLang="en-US" sz="1200" b="0" i="0" u="none" baseline="0">
                <a:solidFill>
                  <a:srgbClr val="333333">
                    <a:alpha val="100000"/>
                  </a:srgbClr>
                </a:solidFill>
                <a:latin typeface="굴림"/>
                <a:ea typeface="굴림"/>
              </a:rPr>
              <a:t>관리자의 경우 수정 페이지 또는 글 자세히 페이지에서 글 삭제를 할 수 있습니다 </a:t>
            </a:r>
          </a:p>
          <a:p>
            <a:pPr marL="0" lvl="0" indent="0" algn="l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/>
            </a:pPr>
            <a:r>
              <a:rPr kumimoji="1" lang="ko-KR" altLang="en-US" sz="1200" b="0" i="0" u="none" baseline="0">
                <a:solidFill>
                  <a:srgbClr val="333333">
                    <a:alpha val="100000"/>
                  </a:srgbClr>
                </a:solidFill>
                <a:latin typeface="굴림"/>
                <a:ea typeface="굴림"/>
              </a:rPr>
              <a:t>글 삭제를 할 경우 공지사항 목록으로 페이지를 이동시킵니다</a:t>
            </a:r>
          </a:p>
          <a:p>
            <a:pPr marL="0" lvl="0" indent="0" algn="l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1" lang="ko-KR" altLang="en-US" sz="800" b="0" i="0" u="none">
              <a:solidFill>
                <a:schemeClr val="tx1"/>
              </a:solidFill>
              <a:latin typeface="돋움"/>
              <a:ea typeface="굴림"/>
            </a:endParaRPr>
          </a:p>
        </p:txBody>
      </p:sp>
    </p:spTree>
    <p:extLst>
      <p:ext uri="{BB962C8B-B14F-4D97-AF65-F5344CB8AC3E}">
        <p14:creationId xmlns:p14="http://schemas.microsoft.com/office/powerpoint/2010/main" val="36335516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818" name="표 34817"/>
          <p:cNvGraphicFramePr>
            <a:graphicFrameLocks noGrp="1"/>
          </p:cNvGraphicFramePr>
          <p:nvPr/>
        </p:nvGraphicFramePr>
        <p:xfrm>
          <a:off x="382013" y="6357"/>
          <a:ext cx="9134029" cy="6834377"/>
        </p:xfrm>
        <a:graphic>
          <a:graphicData uri="http://schemas.openxmlformats.org/drawingml/2006/table">
            <a:tbl>
              <a:tblPr firstRow="1" bandRow="1"/>
              <a:tblGrid>
                <a:gridCol w="8737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810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88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483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474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4730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44231">
                <a:tc gridSpan="6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Project : </a:t>
                      </a: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함안</a:t>
                      </a:r>
                      <a:r>
                        <a:rPr kumimoji="1" lang="en-US" altLang="ko-KR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 </a:t>
                      </a: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웹 애플리케이션</a:t>
                      </a:r>
                      <a:endParaRPr kumimoji="1" lang="en-US" altLang="ko-KR" sz="900" b="1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김우주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, 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조태정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김우주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, 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조태정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김우주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, 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조태정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김우주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, 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조태정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김우주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, 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조태정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5817"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Page Subject</a:t>
                      </a:r>
                    </a:p>
                  </a:txBody>
                  <a:tcPr marL="54000" marR="54000" marT="53996" marB="53996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 UI 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프로세스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ko-KR" altLang="en-US" sz="900" b="0" i="0" u="none">
                        <a:solidFill>
                          <a:srgbClr val="333333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tabLst>
                          <a:tab pos="266735" algn="r"/>
                        </a:tabLst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ID</a:t>
                      </a:r>
                    </a:p>
                  </a:txBody>
                  <a:tcPr marL="54000" marR="28800" marT="53996" marB="53996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 anchorCtr="1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Page</a:t>
                      </a:r>
                    </a:p>
                  </a:txBody>
                  <a:tcPr marL="54000" marR="28800" marT="53996" marB="53996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 anchorCtr="1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4231">
                <a:tc gridSpan="2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Page elements</a:t>
                      </a:r>
                    </a:p>
                  </a:txBody>
                  <a:tcPr marL="54000" marR="54000" marT="53996" marB="53996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>
                      <a:noFill/>
                    </a:lnB>
                    <a:solidFill>
                      <a:srgbClr val="DFDFDF">
                        <a:alpha val="10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김우주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, 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조태정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회원로그인 및 가입 흐름</a:t>
                      </a:r>
                      <a:endParaRPr kumimoji="1" lang="en-US" altLang="ko-KR" sz="900" b="0" i="0" u="none">
                        <a:solidFill>
                          <a:srgbClr val="333333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김우주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, 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조태정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김우주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, 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조태정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김우주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, 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조태정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5817">
                <a:tc rowSpan="6" gridSpan="2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90000" marR="90000" marT="46797" marB="46797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rowSpan="6"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김우주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, 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조태정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흐름 설명 </a:t>
                      </a:r>
                    </a:p>
                  </a:txBody>
                  <a:tcPr marL="54000" marR="54000" marT="53996" marB="53996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김우주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, 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조태정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김우주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, 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조태정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김우주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, 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조태정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29578">
                <a:tc gridSpan="2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김우주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, 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조태정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김우주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, 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조태정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-</a:t>
                      </a:r>
                      <a:r>
                        <a:rPr kumimoji="1" lang="ko-KR" altLang="en-US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메인 페이지 에서 로그인 을 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누르면</a:t>
                      </a:r>
                      <a:r>
                        <a:rPr kumimoji="1" lang="en-US" altLang="ko-KR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 </a:t>
                      </a:r>
                      <a:r>
                        <a:rPr kumimoji="1" lang="ko-KR" altLang="en-US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로그인 페이지로 갑니다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-</a:t>
                      </a:r>
                      <a:r>
                        <a:rPr kumimoji="1" lang="ko-KR" altLang="en-US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로그인 을 완료하면 다시 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메인 페이지 로 돌아옵니다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-</a:t>
                      </a:r>
                      <a:r>
                        <a:rPr kumimoji="1" lang="ko-KR" altLang="en-US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아이디가 없을 경우 회원가입을 클릭 할 시 약관동의 페이지로 연결이 되고 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-</a:t>
                      </a:r>
                      <a:r>
                        <a:rPr kumimoji="1" lang="ko-KR" altLang="en-US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모든 약관에 동의를 할 경우 회원가입 기입하는 페이지로 이동합니다 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-</a:t>
                      </a:r>
                      <a:r>
                        <a:rPr kumimoji="1" lang="ko-KR" altLang="en-US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회원가입이 완료되면 로그인 페이지로 연결합니다 </a:t>
                      </a:r>
                      <a:endParaRPr kumimoji="1" lang="ko-KR" altLang="ko-KR" sz="900" b="0" i="0" u="none">
                        <a:solidFill>
                          <a:srgbClr val="333333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김우주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, 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조태정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김우주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, 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조태정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김우주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, 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조태정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5817">
                <a:tc gridSpan="2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김우주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, 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조태정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김우주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, 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조태정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디자이너</a:t>
                      </a:r>
                      <a:endParaRPr kumimoji="1" lang="ko-KR" altLang="en-US" sz="900" b="0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김우주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, 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조태정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김우주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, 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조태정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김우주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, 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조태정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30365">
                <a:tc gridSpan="2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김우주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, 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조태정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김우주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, 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조태정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김우주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, 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조태정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김우주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, 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조태정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김우주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, 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조태정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김우주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, 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조태정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4231">
                <a:tc gridSpan="2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김우주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, 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조태정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김우주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, 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조태정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개발자</a:t>
                      </a:r>
                      <a:endParaRPr kumimoji="1" lang="ko-KR" altLang="en-US" sz="900" b="0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김우주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, 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조태정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김우주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, 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조태정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김우주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, 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조태정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01527">
                <a:tc gridSpan="2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김우주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, 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조태정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김우주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, 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조태정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 dirty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김우주 </a:t>
                      </a:r>
                      <a:r>
                        <a:rPr kumimoji="1" lang="en-US" altLang="ko-KR" sz="900" b="0" i="0" u="none" baseline="0" dirty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, </a:t>
                      </a:r>
                      <a:r>
                        <a:rPr kumimoji="1" lang="ko-KR" altLang="en-US" sz="900" b="0" i="0" u="none" baseline="0" dirty="0" err="1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조태정</a:t>
                      </a:r>
                      <a:endParaRPr kumimoji="1" lang="ko-KR" altLang="ko-KR" sz="900" b="0" i="0" u="none" dirty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김우주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, 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조태정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김우주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, 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조태정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김우주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, 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조태정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34852" name="그림 34851"/>
          <p:cNvPicPr>
            <a:picLocks noChangeAspect="1"/>
          </p:cNvPicPr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382013" y="1287633"/>
            <a:ext cx="7215095" cy="444955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624682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5842" name="표 35841"/>
          <p:cNvGraphicFramePr>
            <a:graphicFrameLocks noGrp="1"/>
          </p:cNvGraphicFramePr>
          <p:nvPr/>
        </p:nvGraphicFramePr>
        <p:xfrm>
          <a:off x="382013" y="0"/>
          <a:ext cx="9134029" cy="6834377"/>
        </p:xfrm>
        <a:graphic>
          <a:graphicData uri="http://schemas.openxmlformats.org/drawingml/2006/table">
            <a:tbl>
              <a:tblPr firstRow="1" bandRow="1"/>
              <a:tblGrid>
                <a:gridCol w="8737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810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88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483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474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4730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44231">
                <a:tc gridSpan="6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Project : </a:t>
                      </a: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함안</a:t>
                      </a:r>
                      <a:r>
                        <a:rPr kumimoji="1" lang="en-US" altLang="ko-KR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 </a:t>
                      </a: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웹 애플리케이션</a:t>
                      </a:r>
                      <a:endParaRPr kumimoji="1" lang="en-US" altLang="ko-KR" sz="900" b="1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조태정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, 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김우주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조태정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, 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김우주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조태정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, 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김우주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조태정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, 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김우주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조태정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, 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김우주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5817"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Page Subject</a:t>
                      </a:r>
                    </a:p>
                  </a:txBody>
                  <a:tcPr marL="54000" marR="54000" marT="53996" marB="53996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 UI 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프로세스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2</a:t>
                      </a:r>
                      <a:endParaRPr kumimoji="1" lang="ko-KR" altLang="en-US" sz="900" b="0" i="0" u="none">
                        <a:solidFill>
                          <a:srgbClr val="333333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tabLst>
                          <a:tab pos="266735" algn="r"/>
                        </a:tabLst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ID</a:t>
                      </a:r>
                    </a:p>
                  </a:txBody>
                  <a:tcPr marL="54000" marR="28800" marT="53996" marB="53996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 anchorCtr="1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Page</a:t>
                      </a:r>
                    </a:p>
                  </a:txBody>
                  <a:tcPr marL="54000" marR="28800" marT="53996" marB="53996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2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 anchorCtr="1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4231">
                <a:tc gridSpan="2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Page elements</a:t>
                      </a:r>
                    </a:p>
                  </a:txBody>
                  <a:tcPr marL="54000" marR="54000" marT="53996" marB="53996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>
                      <a:noFill/>
                    </a:lnB>
                    <a:solidFill>
                      <a:srgbClr val="DFDFDF">
                        <a:alpha val="10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조태정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, 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김우주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공지사항 관련 흐름</a:t>
                      </a:r>
                      <a:endParaRPr kumimoji="1" lang="en-US" altLang="ko-KR" sz="900" b="0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조태정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, 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김우주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조태정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, 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김우주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조태정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, 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김우주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5817">
                <a:tc rowSpan="6" gridSpan="2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90000" marR="90000" marT="46797" marB="46797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rowSpan="6"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조태정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, 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김우주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흐름 설명 </a:t>
                      </a:r>
                    </a:p>
                  </a:txBody>
                  <a:tcPr marL="54000" marR="54000" marT="53996" marB="53996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조태정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, 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김우주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조태정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, 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김우주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조태정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, 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김우주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29578">
                <a:tc gridSpan="2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조태정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, 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김우주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조태정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, 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김우주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-</a:t>
                      </a:r>
                      <a:r>
                        <a:rPr kumimoji="1" lang="ko-KR" altLang="en-US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메인화면에서 공지사항을 누르면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공지사항 목록이 있는 페이지로 이동합니다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-</a:t>
                      </a:r>
                      <a:r>
                        <a:rPr kumimoji="1" lang="ko-KR" altLang="en-US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글쓰기를 누르면 글이 써지고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글 등록을 완료하면 해당 글로 이동합니다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-</a:t>
                      </a:r>
                      <a:r>
                        <a:rPr kumimoji="1" lang="ko-KR" altLang="en-US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메인화면에서 자세히 보고싶은 제목을 누르면 글에 대한 내용이 있는 페이지로 이동합니다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-</a:t>
                      </a:r>
                      <a:r>
                        <a:rPr kumimoji="1" lang="ko-KR" altLang="en-US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관리자의 경우 그 화면에서 수정페이지로 이동할 수 있습니다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-</a:t>
                      </a:r>
                      <a:r>
                        <a:rPr kumimoji="1" lang="ko-KR" altLang="en-US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관리자의 경우 수정 페이지 또는 글 자세히 페이지에서 글 삭제를 할 수 있습니다 </a:t>
                      </a:r>
                      <a:endParaRPr kumimoji="1" lang="ko-KR" altLang="ko-KR" sz="900" b="0" i="0" u="none">
                        <a:solidFill>
                          <a:srgbClr val="333333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조태정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, 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김우주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조태정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, 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김우주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조태정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, 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김우주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5817">
                <a:tc gridSpan="2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조태정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, 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김우주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조태정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, 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김우주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디자이너</a:t>
                      </a:r>
                      <a:endParaRPr kumimoji="1" lang="ko-KR" altLang="en-US" sz="900" b="0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조태정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, 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김우주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조태정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, 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김우주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조태정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, 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김우주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30365">
                <a:tc gridSpan="2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조태정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, 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김우주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조태정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, 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김우주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조태정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, 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김우주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조태정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, 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김우주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조태정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, 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김우주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조태정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, 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김우주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4231">
                <a:tc gridSpan="2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조태정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, 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김우주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조태정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, 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김우주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개발자</a:t>
                      </a:r>
                      <a:endParaRPr kumimoji="1" lang="ko-KR" altLang="en-US" sz="900" b="0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조태정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, 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김우주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조태정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, 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김우주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조태정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, 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김우주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01527">
                <a:tc gridSpan="2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조태정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, 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김우주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조태정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, 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김우주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조태정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, 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김우주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조태정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, 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김우주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조태정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, 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김우주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조태정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, 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김우주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35876" name="그림 35875"/>
          <p:cNvPicPr>
            <a:picLocks noChangeAspect="1"/>
          </p:cNvPicPr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382013" y="1287633"/>
            <a:ext cx="7215095" cy="444955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10136566"/>
      </p:ext>
    </p:extLst>
  </p:cSld>
  <p:clrMapOvr>
    <a:masterClrMapping/>
  </p:clrMapOvr>
</p:sld>
</file>

<file path=ppt/theme/theme1.xml><?xml version="1.0" encoding="utf-8"?>
<a:theme xmlns:a="http://schemas.openxmlformats.org/drawingml/2006/main" name="한컴오피스">
  <a:themeElements>
    <a:clrScheme name="PowerPoint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009999"/>
      </a:hlink>
      <a:folHlink>
        <a:srgbClr val="99CC00"/>
      </a:folHlink>
    </a:clrScheme>
    <a:fontScheme name="">
      <a:majorFont>
        <a:latin typeface="굴림"/>
        <a:ea typeface="굴림"/>
        <a:cs typeface=""/>
      </a:majorFont>
      <a:minorFont>
        <a:latin typeface="굴림"/>
        <a:ea typeface="굴림"/>
        <a:cs typeface="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한컴오피스">
  <a:themeElements>
    <a:clrScheme name="PowerPoint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009999"/>
      </a:hlink>
      <a:folHlink>
        <a:srgbClr val="99CC00"/>
      </a:folHlink>
    </a:clrScheme>
    <a:fontScheme name="">
      <a:majorFont>
        <a:latin typeface="굴림"/>
        <a:ea typeface="굴림"/>
        <a:cs typeface=""/>
      </a:majorFont>
      <a:minorFont>
        <a:latin typeface="굴림"/>
        <a:ea typeface="굴림"/>
        <a:cs typeface="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한컴오피스">
  <a:themeElements>
    <a:clrScheme name="PowerPoint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009999"/>
      </a:hlink>
      <a:folHlink>
        <a:srgbClr val="99CC00"/>
      </a:folHlink>
    </a:clrScheme>
    <a:fontScheme name="">
      <a:majorFont>
        <a:latin typeface="굴림"/>
        <a:ea typeface="굴림"/>
        <a:cs typeface=""/>
      </a:majorFont>
      <a:minorFont>
        <a:latin typeface="굴림"/>
        <a:ea typeface="굴림"/>
        <a:cs typeface="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한컴오피스">
  <a:themeElements>
    <a:clrScheme name="PowerPoint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009999"/>
      </a:hlink>
      <a:folHlink>
        <a:srgbClr val="99CC00"/>
      </a:folHlink>
    </a:clrScheme>
    <a:fontScheme name="">
      <a:majorFont>
        <a:latin typeface="굴림"/>
        <a:ea typeface="굴림"/>
        <a:cs typeface=""/>
      </a:majorFont>
      <a:minorFont>
        <a:latin typeface="굴림"/>
        <a:ea typeface="굴림"/>
        <a:cs typeface="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한컴오피스">
  <a:themeElements>
    <a:clrScheme name="PowerPoint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009999"/>
      </a:hlink>
      <a:folHlink>
        <a:srgbClr val="99CC00"/>
      </a:folHlink>
    </a:clrScheme>
    <a:fontScheme name="">
      <a:majorFont>
        <a:latin typeface="굴림"/>
        <a:ea typeface="굴림"/>
        <a:cs typeface=""/>
      </a:majorFont>
      <a:minorFont>
        <a:latin typeface="굴림"/>
        <a:ea typeface="굴림"/>
        <a:cs typeface="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4A45FF"/>
      </a:hlink>
      <a:folHlink>
        <a:srgbClr val="BE27BB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3679</Words>
  <Application>Microsoft Office PowerPoint</Application>
  <PresentationFormat>사용자 지정</PresentationFormat>
  <Paragraphs>980</Paragraphs>
  <Slides>48</Slides>
  <Notes>2</Notes>
  <HiddenSlides>0</HiddenSlides>
  <MMClips>1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5</vt:i4>
      </vt:variant>
      <vt:variant>
        <vt:lpstr>슬라이드 제목</vt:lpstr>
      </vt:variant>
      <vt:variant>
        <vt:i4>48</vt:i4>
      </vt:variant>
    </vt:vector>
  </HeadingPairs>
  <TitlesOfParts>
    <vt:vector size="62" baseType="lpstr">
      <vt:lpstr>HY견고딕</vt:lpstr>
      <vt:lpstr>굴림</vt:lpstr>
      <vt:lpstr>돋움</vt:lpstr>
      <vt:lpstr>돋움체</vt:lpstr>
      <vt:lpstr>맑은 고딕</vt:lpstr>
      <vt:lpstr>Arial</vt:lpstr>
      <vt:lpstr>Calibri</vt:lpstr>
      <vt:lpstr>Tahoma</vt:lpstr>
      <vt:lpstr>Trebuchet MS</vt:lpstr>
      <vt:lpstr>한컴오피스</vt:lpstr>
      <vt:lpstr>한컴오피스</vt:lpstr>
      <vt:lpstr>한컴오피스</vt:lpstr>
      <vt:lpstr>한컴오피스</vt:lpstr>
      <vt:lpstr>한컴오피스</vt:lpstr>
      <vt:lpstr>프로젝트명</vt:lpstr>
      <vt:lpstr>PowerPoint 프레젠테이션</vt:lpstr>
      <vt:lpstr>PowerPoint 프레젠테이션</vt:lpstr>
      <vt:lpstr>PowerPoint 프레젠테이션</vt:lpstr>
      <vt:lpstr>PowerPoint 프레젠테이션</vt:lpstr>
      <vt:lpstr>사용자 시나리오</vt:lpstr>
      <vt:lpstr>UI 프로세스</vt:lpstr>
      <vt:lpstr>PowerPoint 프레젠테이션</vt:lpstr>
      <vt:lpstr>PowerPoint 프레젠테이션</vt:lpstr>
      <vt:lpstr>스토리 보드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프로토타입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201-15</dc:creator>
  <cp:lastModifiedBy>woo ju kim</cp:lastModifiedBy>
  <cp:revision>11</cp:revision>
  <dcterms:created xsi:type="dcterms:W3CDTF">2002-12-23T07:37:47Z</dcterms:created>
  <dcterms:modified xsi:type="dcterms:W3CDTF">2023-05-21T09:30:28Z</dcterms:modified>
  <cp:version>12.0.0.2887</cp:version>
</cp:coreProperties>
</file>